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324"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85" r:id="rId19"/>
    <p:sldId id="274" r:id="rId20"/>
    <p:sldId id="273" r:id="rId21"/>
    <p:sldId id="275" r:id="rId22"/>
    <p:sldId id="276" r:id="rId23"/>
    <p:sldId id="277" r:id="rId24"/>
    <p:sldId id="284" r:id="rId25"/>
    <p:sldId id="278" r:id="rId26"/>
    <p:sldId id="279" r:id="rId27"/>
    <p:sldId id="280" r:id="rId28"/>
    <p:sldId id="282" r:id="rId29"/>
    <p:sldId id="283" r:id="rId30"/>
    <p:sldId id="281" r:id="rId31"/>
    <p:sldId id="288" r:id="rId32"/>
    <p:sldId id="287" r:id="rId33"/>
    <p:sldId id="326" r:id="rId34"/>
    <p:sldId id="286"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25" r:id="rId50"/>
    <p:sldId id="303" r:id="rId51"/>
    <p:sldId id="304" r:id="rId52"/>
    <p:sldId id="305" r:id="rId53"/>
    <p:sldId id="256"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7" r:id="rId73"/>
    <p:sldId id="328" r:id="rId74"/>
    <p:sldId id="329" r:id="rId75"/>
    <p:sldId id="330" r:id="rId76"/>
    <p:sldId id="332" r:id="rId77"/>
    <p:sldId id="331" r:id="rId78"/>
    <p:sldId id="333" r:id="rId79"/>
    <p:sldId id="334" r:id="rId80"/>
    <p:sldId id="335" r:id="rId81"/>
    <p:sldId id="336" r:id="rId82"/>
    <p:sldId id="338" r:id="rId83"/>
    <p:sldId id="337" r:id="rId84"/>
    <p:sldId id="339" r:id="rId85"/>
    <p:sldId id="340" r:id="rId86"/>
    <p:sldId id="341" r:id="rId87"/>
    <p:sldId id="342" r:id="rId88"/>
    <p:sldId id="343" r:id="rId8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7670" autoAdjust="0"/>
  </p:normalViewPr>
  <p:slideViewPr>
    <p:cSldViewPr>
      <p:cViewPr>
        <p:scale>
          <a:sx n="66" d="100"/>
          <a:sy n="66" d="100"/>
        </p:scale>
        <p:origin x="-1410"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it-IT" smtClean="0"/>
              <a:t>Fare clic per modificare lo stile del titolo</a:t>
            </a:r>
            <a:endParaRPr kumimoji="0" lang="en-US"/>
          </a:p>
        </p:txBody>
      </p:sp>
      <p:sp>
        <p:nvSpPr>
          <p:cNvPr id="28" name="Segnaposto data 27"/>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a:lstStyle/>
          <a:p>
            <a:fld id="{2CAE012A-83B8-476B-AEAB-A32F2ECDB44A}" type="slidenum">
              <a:rPr lang="it-IT" smtClean="0"/>
              <a:pPr/>
              <a:t>‹N›</a:t>
            </a:fld>
            <a:endParaRPr lang="it-IT"/>
          </a:p>
        </p:txBody>
      </p:sp>
      <p:sp>
        <p:nvSpPr>
          <p:cNvPr id="9" name="Sottotito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3">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7924800" y="6416675"/>
            <a:ext cx="762000" cy="365125"/>
          </a:xfrm>
        </p:spPr>
        <p:txBody>
          <a:bodyPr/>
          <a:lstStyle/>
          <a:p>
            <a:fld id="{2CAE012A-83B8-476B-AEAB-A32F2ECDB44A}"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it-IT" smtClean="0">
                <a:solidFill>
                  <a:schemeClr val="lt1"/>
                </a:solidFill>
                <a:latin typeface="+mn-lt"/>
                <a:ea typeface="+mn-ea"/>
                <a:cs typeface="+mn-cs"/>
              </a:rPr>
              <a:t>Fare clic sull'icona per inserire un'immagine</a:t>
            </a:r>
            <a:endParaRPr kumimoji="0" lang="en-US" dirty="0">
              <a:solidFill>
                <a:schemeClr val="lt1"/>
              </a:solidFill>
              <a:latin typeface="+mn-lt"/>
              <a:ea typeface="+mn-ea"/>
              <a:cs typeface="+mn-cs"/>
            </a:endParaRPr>
          </a:p>
        </p:txBody>
      </p:sp>
      <p:sp>
        <p:nvSpPr>
          <p:cNvPr id="4" name="Segnaposto testo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E12F8642-797A-4137-A7A7-162960D06E82}" type="datetimeFigureOut">
              <a:rPr lang="it-IT" smtClean="0"/>
              <a:pPr/>
              <a:t>04/03/2016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CAE012A-83B8-476B-AEAB-A32F2ECDB44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E12F8642-797A-4137-A7A7-162960D06E82}" type="datetimeFigureOut">
              <a:rPr lang="it-IT" smtClean="0"/>
              <a:pPr/>
              <a:t>04/03/2016</a:t>
            </a:fld>
            <a:endParaRPr lang="it-IT"/>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it-IT"/>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CAE012A-83B8-476B-AEAB-A32F2ECDB44A}"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0ahUKEwjH77m7wKfLAhWIQhQKHfMEBvAQjRwIBw&amp;url=https%3A%2F%2Fit.wikipedia.org%2Fwiki%2FItalia_Nostra&amp;psig=AFQjCNGFVBi_KDlK9Ri3P_wJCFdSdG1GLw&amp;ust=1457197114804098"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it/url?sa=i&amp;rct=j&amp;q=&amp;esrc=s&amp;source=images&amp;cd=&amp;cad=rja&amp;uact=8&amp;ved=0ahUKEwiiuPjOj8rKAhWGFw8KHc6RAVsQjRwIBw&amp;url=http://www.incrocinews.it/arte-cultura/costantino-il-grande-l-imperatore-br-che-ha-cambiato-la-storia-1.65945&amp;bvm=bv.112766941,d.bGg&amp;psig=AFQjCNESK10FbzX2kEh4sGqZGzxxxFFDjg&amp;ust=1453988438667643"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it/url?sa=i&amp;rct=j&amp;q=&amp;esrc=s&amp;source=images&amp;cd=&amp;cad=rja&amp;uact=8&amp;ved=0ahUKEwjKirqXicjKAhUDwxQKHdLXCLMQjRwIBw&amp;url=https://www.pinterest.com/pin/476255729319328798/&amp;bvm=bv.112454388,d.ZWU&amp;psig=AFQjCNGj32tw1eAMqGPFg0djcaZoXi9wDA&amp;ust=145391807650704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it/url?sa=i&amp;rct=j&amp;q=&amp;esrc=s&amp;source=images&amp;cd=&amp;cad=rja&amp;uact=8&amp;ved=0ahUKEwj7sevzkMrKAhVJWhQKHcnVDy0QjRwIBw&amp;url=http://www.archeobologna.beniculturali.it/bo_sant_agata_bolognese/scavi_2013.htm&amp;bvm=bv.112766941,d.bGg&amp;psig=AFQjCNF8uB9nMdjMuDhmdkihouxw54VXfA&amp;ust=1453988707457739"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it/url?sa=i&amp;rct=j&amp;q=&amp;esrc=s&amp;source=images&amp;cd=&amp;cad=rja&amp;uact=8&amp;ved=0ahUKEwjm18KhksrKAhUBVhQKHfRfDOwQjRwIBw&amp;url=https://www.pinterest.com/pin/58687601371726873/&amp;bvm=bv.112766941,d.bGg&amp;psig=AFQjCNG5usFnYQ1fDnqrhfS0Scve3TgPkg&amp;ust=1453989202218174"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it/url?sa=i&amp;rct=j&amp;q=&amp;esrc=s&amp;source=images&amp;cd=&amp;cad=rja&amp;uact=8&amp;ved=0ahUKEwjtjduXlsrKAhWKtxQKHWH4CacQjRwIBw&amp;url=http://www.tripsinitaly.it/italiano/paesi/san-pietro-in-albe/&amp;bvm=bv.112766941,d.bGg&amp;psig=AFQjCNHhR3MnoCk2VrZ1q4ula2hPoirl3A&amp;ust=1453990304963229"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it/url?sa=i&amp;rct=j&amp;q=&amp;esrc=s&amp;source=images&amp;cd=&amp;cad=rja&amp;uact=8&amp;ved=0ahUKEwi2z_urtMrKAhUHsxQKHZ9qDwMQjRwIBw&amp;url=http://www.romanoimpero.com/2011/06/alba-fucens-abruzzo.html&amp;psig=AFQjCNGQa4zAL1yZoSSpu3hC6LRdiS1Hbw&amp;ust=145399840003300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i0rLL7cfKAhWJfRoKHZX6C0UQjRwIBw&amp;url=http://cmapspublic3.ihmc.us/rid=1H6VMWBDP-2C1GJCC-KSF/Percorso-Interdisciplinare-Esemplificativo.cmap&amp;psig=AFQjCNGnrMRVqY4NTXVLVfTs-rVc7keJcQ&amp;ust=1453910703627826"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it/url?sa=i&amp;rct=j&amp;q=&amp;esrc=s&amp;source=images&amp;cd=&amp;cad=rja&amp;uact=8&amp;ved=0ahUKEwiprp39hszKAhVL2hoKHW3NCKwQjRwIBw&amp;url=http://www.gruppotercas.it/Media/Calendari/2009.aspx&amp;bvm=bv.112766941,d.d2s&amp;psig=AFQjCNHYUq641zkNzRJ6DsP321MiS6PbSA&amp;ust=1454054945340977" TargetMode="Externa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www.google.it/url?sa=i&amp;rct=j&amp;q=&amp;esrc=s&amp;source=images&amp;cd=&amp;cad=rja&amp;uact=8&amp;ved=0ahUKEwipvt6Qh8zKAhUF1BoKHbr9BysQjRwIBw&amp;url=http://www.gruppotercas.it/Media/Calendari/2009.aspx&amp;bvm=bv.112766941,d.d2s&amp;psig=AFQjCNHYUq641zkNzRJ6DsP321MiS6PbSA&amp;ust=1454054945340977"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jE9ces8sfKAhXDrxoKHWQPAc4QjRwIBw&amp;url=http://www.romanoimpero.com/2011/06/alba-fucens-abruzzo.html?m=0&amp;psig=AFQjCNGB0HmJvgmFz287kwmmS93xVTUvSQ&amp;ust=1453911572047837"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www.google.it/url?sa=i&amp;rct=j&amp;q=&amp;esrc=s&amp;source=images&amp;cd=&amp;cad=rja&amp;uact=8&amp;ved=0ahUKEwio_uG-g8vKAhWEUBQKHamPCE4QjRwIBw&amp;url=https://www.tripadvisor.it/LocationPhotoDirectLink-g1800662-d4572962-i136133937-Area_archeologica_di_Alba_Fucens-Massa_D_Albe_Province_of_L_Aquila_Abru.html&amp;psig=AFQjCNFdQnRIuztvuB7lf0xcY3VzYQsRAQ&amp;ust=1454019376786268"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romanoimpero.com/2011/06/alba-fucens-abruzzo.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google.it/url?sa=i&amp;rct=j&amp;q=&amp;esrc=s&amp;source=images&amp;cd=&amp;cad=rja&amp;uact=8&amp;ved=0ahUKEwiP2cGBlsvKAhXHDxoKHd_GA0oQjRwIBw&amp;url=http://www.righel40.altervista.org/AlbaFuc/AF-Ercole.htm&amp;psig=AFQjCNHwp9ndu6Inu31vGXuF9xkTuxm0lg&amp;ust=1454024616316139"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www.google.it/url?sa=i&amp;rct=j&amp;q=&amp;esrc=s&amp;source=images&amp;cd=&amp;cad=rja&amp;uact=8&amp;ved=&amp;url=http://www.archeologia.beniculturali.it/index.php?it/142/scavi/scaviarcheologici_4e048966cfa3a/189&amp;psig=AFQjCNEwJyqLxmh2XGsBUszeN13nvV6qdQ&amp;ust=1454027539667352"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gif"/><Relationship Id="rId2" Type="http://schemas.openxmlformats.org/officeDocument/2006/relationships/hyperlink" Target="http://www.google.it/url?sa=i&amp;rct=j&amp;q=&amp;esrc=s&amp;source=images&amp;cd=&amp;cad=rja&amp;uact=8&amp;ved=0ahUKEwiXgvWy_8fKAhXGwxQKHc65Du0QjRwIBw&amp;url=http://forumhistoriae.forumfree.it/?t=68575487&amp;bvm=bv.112454388,d.ZWU&amp;psig=AFQjCNG_LnetW_3XdgVxaGmrm46JZzAcXw&amp;ust=1453915476988031" TargetMode="External"/><Relationship Id="rId1" Type="http://schemas.openxmlformats.org/officeDocument/2006/relationships/slideLayout" Target="../slideLayouts/slideLayout2.xml"/><Relationship Id="rId6" Type="http://schemas.openxmlformats.org/officeDocument/2006/relationships/hyperlink" Target="http://www.google.it/url?sa=i&amp;rct=j&amp;q=&amp;esrc=s&amp;source=images&amp;cd=&amp;cad=rja&amp;uact=8&amp;ved=0ahUKEwjX-tWZ_8fKAhUJsxQKHYJkCIAQjRwIBw&amp;url=http://www.google.it/url?sa=i&amp;rct=j&amp;q=&amp;esrc=s&amp;source=images&amp;cd=&amp;cad=rja&amp;uact=8&amp;ved=0ahUKEwiRktiT_8fKAhVBlhQKHcgyAMMQjRwIBw&amp;url=http://digilander.libero.it/adamaney/roma/cneopompeosenior.htm&amp;bvm=bv.112454388,d.ZWU&amp;psig=AFQjCNEcYEnY-lA_gyJivG5daQPE9pPE_g&amp;ust=1453915395281246&amp;bvm=bv.112454388,d.ZWU&amp;psig=AFQjCNEcYEnY-lA_gyJivG5daQPE9pPE_g&amp;ust=1453915395281246" TargetMode="External"/><Relationship Id="rId5" Type="http://schemas.openxmlformats.org/officeDocument/2006/relationships/image" Target="../media/image11.jpeg"/><Relationship Id="rId4" Type="http://schemas.openxmlformats.org/officeDocument/2006/relationships/hyperlink" Target="http://www.google.it/url?sa=i&amp;rct=j&amp;q=&amp;esrc=s&amp;source=images&amp;cd=&amp;cad=rja&amp;uact=8&amp;ved=0ahUKEwj9u9y3_sfKAhVJRBQKHZFPAyYQjRwIBw&amp;url=http://www.studiarapido.it/chi-era-lucio-cornelio-silla-riassunto/&amp;bvm=bv.112454388,d.ZWU&amp;psig=AFQjCNFsMoBxL22E6FyZ005xpwHesfwHdQ&amp;ust=1453915224129066"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L1JzChcjKAhXGORoKHTDaBBIQjRwIBw&amp;url=http://www.nauticareport.it/dettnews.php?idx=18&amp;pg=3856&amp;psig=AFQjCNH_aGUsTR3-mjd-NE27SPmuIrq8_A&amp;ust=1453917104351716"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google.it/url?sa=i&amp;rct=j&amp;q=&amp;esrc=s&amp;source=images&amp;cd=&amp;cad=rja&amp;uact=8&amp;ved=0ahUKEwiHnMbbhcjKAhWLnBoKHYgJBZ4QjRwIBw&amp;url=http://www.romanoimpero.com/2009/07/adriano-117-138.html&amp;bvm=bv.112454388,d.ZWU&amp;psig=AFQjCNGqN9pTNB4IYdUquPcSyLQOLhXfhQ&amp;ust=1453917176304462"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ura\Desktop\LAURA\ARCHEO\LAURALAV\ABRUZZO\Marsica\Alba Fucens\Alba Fucens immagini\alba notturna.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ttangolo 3"/>
          <p:cNvSpPr/>
          <p:nvPr/>
        </p:nvSpPr>
        <p:spPr>
          <a:xfrm>
            <a:off x="1" y="0"/>
            <a:ext cx="9143999" cy="1754326"/>
          </a:xfrm>
          <a:prstGeom prst="rect">
            <a:avLst/>
          </a:prstGeom>
          <a:noFill/>
        </p:spPr>
        <p:txBody>
          <a:bodyPr wrap="square" lIns="91440" tIns="45720" rIns="91440" bIns="45720">
            <a:spAutoFit/>
          </a:bodyPr>
          <a:lstStyle/>
          <a:p>
            <a:pPr algn="ctr"/>
            <a:endParaRPr lang="it-IT"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it-IT"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Rettangolo 4"/>
          <p:cNvSpPr/>
          <p:nvPr/>
        </p:nvSpPr>
        <p:spPr>
          <a:xfrm>
            <a:off x="1" y="0"/>
            <a:ext cx="9143999" cy="4062651"/>
          </a:xfrm>
          <a:prstGeom prst="rect">
            <a:avLst/>
          </a:prstGeom>
          <a:noFill/>
        </p:spPr>
        <p:txBody>
          <a:bodyPr wrap="square" lIns="91440" tIns="45720" rIns="91440" bIns="45720">
            <a:spAutoFit/>
          </a:bodyPr>
          <a:lstStyle/>
          <a:p>
            <a:pPr algn="ctr"/>
            <a:endParaRPr lang="it-IT"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it-IT" sz="4800" b="1"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Laura Saladino</a:t>
            </a:r>
          </a:p>
          <a:p>
            <a:pPr algn="ctr"/>
            <a:endParaRPr lang="it-IT"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it-IT" sz="54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Alba </a:t>
            </a:r>
            <a:r>
              <a:rPr lang="it-IT" sz="5400" b="1" i="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Fucens</a:t>
            </a:r>
            <a:r>
              <a:rPr lang="it-IT"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r>
              <a:rPr lang="it-IT" sz="5400" b="1" dirty="0" smtClean="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rPr>
              <a:t>Una città a continuità di vita</a:t>
            </a:r>
            <a:endParaRPr lang="it-IT" sz="5400" b="1" spc="0" dirty="0">
              <a:ln w="9000" cmpd="sng">
                <a:solidFill>
                  <a:schemeClr val="accent5">
                    <a:lumMod val="5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Baskerville Old Face" pitchFamily="18" charset="0"/>
            </a:endParaRPr>
          </a:p>
        </p:txBody>
      </p:sp>
      <p:pic>
        <p:nvPicPr>
          <p:cNvPr id="1028" name="Picture 4" descr="https://upload.wikimedia.org/wikipedia/commons/b/b7/Italia_Nostra_Logo.png">
            <a:hlinkClick r:id="rId3"/>
          </p:cNvPr>
          <p:cNvPicPr>
            <a:picLocks noChangeAspect="1" noChangeArrowheads="1"/>
          </p:cNvPicPr>
          <p:nvPr/>
        </p:nvPicPr>
        <p:blipFill>
          <a:blip r:embed="rId4" cstate="print"/>
          <a:srcRect/>
          <a:stretch>
            <a:fillRect/>
          </a:stretch>
        </p:blipFill>
        <p:spPr bwMode="auto">
          <a:xfrm>
            <a:off x="285720" y="5857892"/>
            <a:ext cx="1375672" cy="73512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imperiale</a:t>
            </a:r>
            <a:endParaRPr lang="it-IT" dirty="0"/>
          </a:p>
        </p:txBody>
      </p:sp>
      <p:sp>
        <p:nvSpPr>
          <p:cNvPr id="3" name="Segnaposto contenuto 2"/>
          <p:cNvSpPr>
            <a:spLocks noGrp="1"/>
          </p:cNvSpPr>
          <p:nvPr>
            <p:ph idx="1"/>
          </p:nvPr>
        </p:nvSpPr>
        <p:spPr>
          <a:xfrm>
            <a:off x="214282" y="2428868"/>
            <a:ext cx="6072262" cy="4429132"/>
          </a:xfrm>
        </p:spPr>
        <p:txBody>
          <a:bodyPr>
            <a:normAutofit lnSpcReduction="10000"/>
          </a:bodyPr>
          <a:lstStyle/>
          <a:p>
            <a:pPr marL="0" indent="1588" algn="just">
              <a:buNone/>
            </a:pPr>
            <a:endParaRPr lang="it-IT" dirty="0" smtClean="0"/>
          </a:p>
          <a:p>
            <a:pPr marL="0" indent="1588" algn="just">
              <a:buNone/>
            </a:pPr>
            <a:r>
              <a:rPr lang="it-IT" dirty="0" smtClean="0"/>
              <a:t>Un fenomeno riscontrabile negli edifici di Alba è la </a:t>
            </a:r>
            <a:r>
              <a:rPr lang="it-IT" dirty="0" err="1" smtClean="0"/>
              <a:t>ripianificazione</a:t>
            </a:r>
            <a:r>
              <a:rPr lang="it-IT" dirty="0" smtClean="0"/>
              <a:t> degli spazi interni di </a:t>
            </a:r>
            <a:r>
              <a:rPr lang="it-IT" i="1" dirty="0" err="1" smtClean="0"/>
              <a:t>domus</a:t>
            </a:r>
            <a:r>
              <a:rPr lang="it-IT" dirty="0" smtClean="0"/>
              <a:t> e </a:t>
            </a:r>
            <a:r>
              <a:rPr lang="it-IT" i="1" dirty="0" err="1" smtClean="0"/>
              <a:t>termae</a:t>
            </a:r>
            <a:r>
              <a:rPr lang="it-IT" dirty="0" smtClean="0"/>
              <a:t>, che vengono frazionati da tramezzi costruiti con materiale di riuso.</a:t>
            </a:r>
          </a:p>
          <a:p>
            <a:pPr marL="0" indent="1588" algn="just">
              <a:buNone/>
            </a:pPr>
            <a:endParaRPr lang="it-IT" sz="900" dirty="0" smtClean="0"/>
          </a:p>
          <a:p>
            <a:pPr marL="0" indent="1588" algn="just">
              <a:buNone/>
            </a:pPr>
            <a:r>
              <a:rPr lang="it-IT" dirty="0" smtClean="0"/>
              <a:t>La perdita delle abilità costruttive, che prelude al Medioevo non è però indice di decadenza, ma solo di cambiamento.</a:t>
            </a:r>
            <a:endParaRPr lang="it-IT" dirty="0"/>
          </a:p>
        </p:txBody>
      </p:sp>
      <p:sp>
        <p:nvSpPr>
          <p:cNvPr id="6152" name="AutoShape 8" descr="Risultati immagini per valentiniano"/>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 name="CasellaDiTesto 9"/>
          <p:cNvSpPr txBox="1"/>
          <p:nvPr/>
        </p:nvSpPr>
        <p:spPr>
          <a:xfrm>
            <a:off x="214282" y="1071546"/>
            <a:ext cx="8715436" cy="1815882"/>
          </a:xfrm>
          <a:prstGeom prst="rect">
            <a:avLst/>
          </a:prstGeom>
          <a:noFill/>
        </p:spPr>
        <p:txBody>
          <a:bodyPr wrap="square" rtlCol="0">
            <a:spAutoFit/>
          </a:bodyPr>
          <a:lstStyle/>
          <a:p>
            <a:pPr algn="just"/>
            <a:r>
              <a:rPr lang="it-IT" sz="2800" dirty="0" smtClean="0"/>
              <a:t>Dal III sec. d.C. inizia per Alba </a:t>
            </a:r>
            <a:r>
              <a:rPr lang="it-IT" sz="2800" dirty="0" err="1" smtClean="0"/>
              <a:t>Fucens</a:t>
            </a:r>
            <a:r>
              <a:rPr lang="it-IT" sz="2800" dirty="0" smtClean="0"/>
              <a:t> una lenta fase di trasformazione dell’impianto urbano, collegata alle condizioni economiche e ai cambiamenti politici del tardo impero. </a:t>
            </a:r>
            <a:endParaRPr lang="it-IT" sz="2800" dirty="0"/>
          </a:p>
        </p:txBody>
      </p:sp>
      <p:pic>
        <p:nvPicPr>
          <p:cNvPr id="6158" name="Picture 14" descr="http://www.incrocinews.it/polopoly_fs/1.63595.1350900317!/image/image.jpg_gen/derivatives/landscape_174/image.jpg">
            <a:hlinkClick r:id="rId2"/>
          </p:cNvPr>
          <p:cNvPicPr>
            <a:picLocks noChangeAspect="1" noChangeArrowheads="1"/>
          </p:cNvPicPr>
          <p:nvPr/>
        </p:nvPicPr>
        <p:blipFill>
          <a:blip r:embed="rId3"/>
          <a:srcRect/>
          <a:stretch>
            <a:fillRect/>
          </a:stretch>
        </p:blipFill>
        <p:spPr bwMode="auto">
          <a:xfrm>
            <a:off x="6545364" y="2571744"/>
            <a:ext cx="2598636" cy="428625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a:t>
            </a:r>
            <a:r>
              <a:rPr lang="it-IT" dirty="0" err="1" smtClean="0">
                <a:ln w="6350">
                  <a:solidFill>
                    <a:schemeClr val="tx1"/>
                  </a:solidFill>
                </a:ln>
                <a:solidFill>
                  <a:schemeClr val="tx1"/>
                </a:solidFill>
              </a:rPr>
              <a:t>tardoantica</a:t>
            </a:r>
            <a:endParaRPr lang="it-IT" dirty="0"/>
          </a:p>
        </p:txBody>
      </p:sp>
      <p:sp>
        <p:nvSpPr>
          <p:cNvPr id="3" name="Segnaposto contenuto 2"/>
          <p:cNvSpPr>
            <a:spLocks noGrp="1"/>
          </p:cNvSpPr>
          <p:nvPr>
            <p:ph idx="1"/>
          </p:nvPr>
        </p:nvSpPr>
        <p:spPr>
          <a:xfrm>
            <a:off x="0" y="1285860"/>
            <a:ext cx="4857752" cy="5572140"/>
          </a:xfrm>
        </p:spPr>
        <p:txBody>
          <a:bodyPr>
            <a:normAutofit fontScale="92500"/>
          </a:bodyPr>
          <a:lstStyle/>
          <a:p>
            <a:pPr marL="90488" indent="-1588" algn="just">
              <a:buNone/>
            </a:pPr>
            <a:r>
              <a:rPr lang="it-IT" dirty="0" smtClean="0"/>
              <a:t>Nonostante due forti terremoti che sembrano colpire la città nel IV secolo e agli inizi del </a:t>
            </a:r>
            <a:r>
              <a:rPr lang="it-IT" dirty="0" err="1" smtClean="0"/>
              <a:t>VI</a:t>
            </a:r>
            <a:r>
              <a:rPr lang="it-IT" dirty="0" smtClean="0"/>
              <a:t>, essa ricopriva ancora un ruolo di un certo rilievo, se proprio in quest’ultimo periodo fu scelta per ospitare per un intero inverno il generale bizantino Giovanni, con ottocento cavalieri e milleduecento uomini, nel corso della guerra sanguinosa contro i Goti (535-552).</a:t>
            </a:r>
          </a:p>
        </p:txBody>
      </p:sp>
      <p:pic>
        <p:nvPicPr>
          <p:cNvPr id="108546" name="Picture 2" descr="https://s-media-cache-ak0.pinimg.com/736x/0b/11/12/0b1112432f473a64ff9e8822fab74a74.jpg">
            <a:hlinkClick r:id="rId2"/>
          </p:cNvPr>
          <p:cNvPicPr>
            <a:picLocks noChangeAspect="1" noChangeArrowheads="1"/>
          </p:cNvPicPr>
          <p:nvPr/>
        </p:nvPicPr>
        <p:blipFill>
          <a:blip r:embed="rId3"/>
          <a:srcRect/>
          <a:stretch>
            <a:fillRect/>
          </a:stretch>
        </p:blipFill>
        <p:spPr bwMode="auto">
          <a:xfrm>
            <a:off x="5048250" y="2214554"/>
            <a:ext cx="4095750" cy="407670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archeobologna.beniculturali.it/bo_sant_agata_bolognese/anfore.JPG">
            <a:hlinkClick r:id="rId2"/>
          </p:cNvPr>
          <p:cNvPicPr>
            <a:picLocks noChangeAspect="1" noChangeArrowheads="1"/>
          </p:cNvPicPr>
          <p:nvPr/>
        </p:nvPicPr>
        <p:blipFill>
          <a:blip r:embed="rId3">
            <a:lum bright="-20000"/>
          </a:blip>
          <a:srcRect/>
          <a:stretch>
            <a:fillRect/>
          </a:stretch>
        </p:blipFill>
        <p:spPr bwMode="auto">
          <a:xfrm>
            <a:off x="0" y="-8023"/>
            <a:ext cx="9144000" cy="6866023"/>
          </a:xfrm>
          <a:prstGeom prst="rect">
            <a:avLst/>
          </a:prstGeom>
          <a:noFill/>
        </p:spPr>
      </p:pic>
      <p:sp>
        <p:nvSpPr>
          <p:cNvPr id="2" name="Titolo 1"/>
          <p:cNvSpPr>
            <a:spLocks noGrp="1"/>
          </p:cNvSpPr>
          <p:nvPr>
            <p:ph type="title"/>
          </p:nvPr>
        </p:nvSpPr>
        <p:spPr/>
        <p:txBody>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a:t>
            </a:r>
            <a:r>
              <a:rPr lang="it-IT" dirty="0" err="1" smtClean="0">
                <a:ln w="6350">
                  <a:solidFill>
                    <a:schemeClr val="tx1"/>
                  </a:solidFill>
                </a:ln>
                <a:solidFill>
                  <a:schemeClr val="tx1"/>
                </a:solidFill>
              </a:rPr>
              <a:t>tardoantica</a:t>
            </a:r>
            <a:endParaRPr lang="it-IT" dirty="0"/>
          </a:p>
        </p:txBody>
      </p:sp>
      <p:sp>
        <p:nvSpPr>
          <p:cNvPr id="3" name="Segnaposto contenuto 2"/>
          <p:cNvSpPr>
            <a:spLocks noGrp="1"/>
          </p:cNvSpPr>
          <p:nvPr>
            <p:ph idx="1"/>
          </p:nvPr>
        </p:nvSpPr>
        <p:spPr>
          <a:xfrm>
            <a:off x="285720" y="1500174"/>
            <a:ext cx="8572560" cy="5072098"/>
          </a:xfrm>
        </p:spPr>
        <p:txBody>
          <a:bodyPr>
            <a:normAutofit fontScale="92500" lnSpcReduction="20000"/>
          </a:bodyPr>
          <a:lstStyle/>
          <a:p>
            <a:pPr algn="just">
              <a:buNone/>
            </a:pPr>
            <a:r>
              <a:rPr lang="it-IT" dirty="0" smtClean="0">
                <a:ln>
                  <a:solidFill>
                    <a:schemeClr val="tx1"/>
                  </a:solidFill>
                </a:ln>
              </a:rPr>
              <a:t>Nell’ultima parte del </a:t>
            </a:r>
            <a:r>
              <a:rPr lang="it-IT" dirty="0" err="1" smtClean="0">
                <a:ln>
                  <a:solidFill>
                    <a:schemeClr val="tx1"/>
                  </a:solidFill>
                </a:ln>
              </a:rPr>
              <a:t>VI</a:t>
            </a:r>
            <a:r>
              <a:rPr lang="it-IT" dirty="0" smtClean="0">
                <a:ln>
                  <a:solidFill>
                    <a:schemeClr val="tx1"/>
                  </a:solidFill>
                </a:ln>
              </a:rPr>
              <a:t> secolo, forse in coincidenza con l’invasione longobarda, la vita nella città cambia. </a:t>
            </a:r>
          </a:p>
          <a:p>
            <a:pPr algn="just">
              <a:buNone/>
            </a:pPr>
            <a:r>
              <a:rPr lang="it-IT" dirty="0" smtClean="0">
                <a:ln>
                  <a:solidFill>
                    <a:schemeClr val="tx1"/>
                  </a:solidFill>
                </a:ln>
              </a:rPr>
              <a:t>In alcuni pozzi collocati nelle botteghe di via del Miliario sono stati rinvenuti oggetti di uso quotidiano, vasellame e frammenti scultorei che sembrano occultati intenzionalmente.</a:t>
            </a:r>
          </a:p>
          <a:p>
            <a:pPr algn="just">
              <a:buNone/>
            </a:pPr>
            <a:r>
              <a:rPr lang="it-IT" dirty="0" smtClean="0">
                <a:ln>
                  <a:solidFill>
                    <a:schemeClr val="tx1"/>
                  </a:solidFill>
                </a:ln>
              </a:rPr>
              <a:t>Gli interventi di restauro edilizio delle strutture di età romana si fanno più rare, la città risulta subire una contrazione dell’abitato e l’occupazione si limita soltanto ad aree urbane ristrette.</a:t>
            </a:r>
          </a:p>
          <a:p>
            <a:pPr algn="just">
              <a:buNone/>
            </a:pPr>
            <a:r>
              <a:rPr lang="it-IT" dirty="0" smtClean="0">
                <a:ln>
                  <a:solidFill>
                    <a:schemeClr val="tx1"/>
                  </a:solidFill>
                </a:ln>
              </a:rPr>
              <a:t>Scavi recenti hanno inoltre documentato la presenza di abitazioni in legno, capanne e focolari che testimoniano la perdita completa delle conoscenze tecniche dell’età romana.</a:t>
            </a:r>
          </a:p>
          <a:p>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214422"/>
          </a:xfrm>
        </p:spPr>
        <p:txBody>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a:t>
            </a:r>
            <a:r>
              <a:rPr lang="it-IT" dirty="0" err="1" smtClean="0">
                <a:ln w="6350">
                  <a:solidFill>
                    <a:schemeClr val="tx1"/>
                  </a:solidFill>
                </a:ln>
                <a:solidFill>
                  <a:schemeClr val="tx1"/>
                </a:solidFill>
              </a:rPr>
              <a:t>tardoantica</a:t>
            </a:r>
            <a:endParaRPr lang="it-IT" dirty="0"/>
          </a:p>
        </p:txBody>
      </p:sp>
      <p:sp>
        <p:nvSpPr>
          <p:cNvPr id="3" name="Segnaposto contenuto 2"/>
          <p:cNvSpPr>
            <a:spLocks noGrp="1"/>
          </p:cNvSpPr>
          <p:nvPr>
            <p:ph idx="1"/>
          </p:nvPr>
        </p:nvSpPr>
        <p:spPr>
          <a:xfrm>
            <a:off x="457200" y="1142984"/>
            <a:ext cx="8229600" cy="3786214"/>
          </a:xfrm>
        </p:spPr>
        <p:txBody>
          <a:bodyPr/>
          <a:lstStyle/>
          <a:p>
            <a:pPr>
              <a:buNone/>
            </a:pPr>
            <a:r>
              <a:rPr lang="it-IT" dirty="0" smtClean="0"/>
              <a:t>È proprio da questo periodo che il culto cristiano si inserisce nel tessuto urbano di Alba:</a:t>
            </a:r>
          </a:p>
          <a:p>
            <a:r>
              <a:rPr lang="it-IT" dirty="0" smtClean="0"/>
              <a:t>Un piccolo edificio absidato </a:t>
            </a:r>
            <a:r>
              <a:rPr lang="it-IT" dirty="0" err="1" smtClean="0"/>
              <a:t>mononave</a:t>
            </a:r>
            <a:r>
              <a:rPr lang="it-IT" dirty="0" smtClean="0"/>
              <a:t>, forse una cappella, si colloca sul tratto finale di via dei Pilastri, chiudendo l’accesso al Foro.</a:t>
            </a:r>
          </a:p>
          <a:p>
            <a:r>
              <a:rPr lang="it-IT" dirty="0" smtClean="0"/>
              <a:t>Nel tempio di Apollo, che dominava la città, si insedia un’aula di culto: la prima fase della chiesa di S. Pietro risale proprio al </a:t>
            </a:r>
            <a:r>
              <a:rPr lang="it-IT" dirty="0" err="1" smtClean="0"/>
              <a:t>VI</a:t>
            </a:r>
            <a:r>
              <a:rPr lang="it-IT" dirty="0" smtClean="0"/>
              <a:t> secolo.</a:t>
            </a:r>
            <a:endParaRPr lang="it-IT" dirty="0"/>
          </a:p>
        </p:txBody>
      </p:sp>
      <p:pic>
        <p:nvPicPr>
          <p:cNvPr id="110594" name="Picture 2" descr="C:\Users\Laura\Desktop\LAURA\ARCHEO\LAURALAV\ABRUZZO\Marsica\Alba Fucens\Alba Fucens immagini\S. Pietro\sarcofago cripta.jpg"/>
          <p:cNvPicPr>
            <a:picLocks noChangeAspect="1" noChangeArrowheads="1"/>
          </p:cNvPicPr>
          <p:nvPr/>
        </p:nvPicPr>
        <p:blipFill>
          <a:blip r:embed="rId2"/>
          <a:srcRect t="39190" b="10575"/>
          <a:stretch>
            <a:fillRect/>
          </a:stretch>
        </p:blipFill>
        <p:spPr bwMode="auto">
          <a:xfrm>
            <a:off x="1785918" y="4997555"/>
            <a:ext cx="5570415" cy="186044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media-cache-ak0.pinimg.com/736x/b3/51/03/b35103822ec9a21d52d96abdbaf54810.jpg">
            <a:hlinkClick r:id="rId2"/>
          </p:cNvPr>
          <p:cNvPicPr>
            <a:picLocks noChangeAspect="1" noChangeArrowheads="1"/>
          </p:cNvPicPr>
          <p:nvPr/>
        </p:nvPicPr>
        <p:blipFill>
          <a:blip r:embed="rId3">
            <a:lum bright="-20000"/>
          </a:blip>
          <a:srcRect/>
          <a:stretch>
            <a:fillRect/>
          </a:stretch>
        </p:blipFill>
        <p:spPr bwMode="auto">
          <a:xfrm>
            <a:off x="1" y="31438"/>
            <a:ext cx="9144000" cy="6826562"/>
          </a:xfrm>
          <a:prstGeom prst="rect">
            <a:avLst/>
          </a:prstGeom>
          <a:noFill/>
        </p:spPr>
      </p:pic>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altomedievale</a:t>
            </a:r>
            <a:endParaRPr lang="it-IT" dirty="0"/>
          </a:p>
        </p:txBody>
      </p:sp>
      <p:sp>
        <p:nvSpPr>
          <p:cNvPr id="3" name="Segnaposto contenuto 2"/>
          <p:cNvSpPr>
            <a:spLocks noGrp="1"/>
          </p:cNvSpPr>
          <p:nvPr>
            <p:ph idx="1"/>
          </p:nvPr>
        </p:nvSpPr>
        <p:spPr/>
        <p:txBody>
          <a:bodyPr>
            <a:normAutofit lnSpcReduction="10000"/>
          </a:bodyPr>
          <a:lstStyle/>
          <a:p>
            <a:pPr algn="just"/>
            <a:r>
              <a:rPr lang="it-IT" dirty="0" smtClean="0">
                <a:ln>
                  <a:solidFill>
                    <a:schemeClr val="tx1"/>
                  </a:solidFill>
                </a:ln>
              </a:rPr>
              <a:t>A partire dal IX secolo, ad Alba si insediano i benedettini nel monastero di S. Angelo, attiguo alla chiesa di S. Pietro.</a:t>
            </a:r>
          </a:p>
          <a:p>
            <a:pPr algn="just"/>
            <a:r>
              <a:rPr lang="it-IT" dirty="0" smtClean="0">
                <a:ln>
                  <a:solidFill>
                    <a:schemeClr val="tx1"/>
                  </a:solidFill>
                </a:ln>
              </a:rPr>
              <a:t>Tra X e XI secolo Alba è fortificata dai Conti dei </a:t>
            </a:r>
            <a:r>
              <a:rPr lang="it-IT" dirty="0" err="1" smtClean="0">
                <a:ln>
                  <a:solidFill>
                    <a:schemeClr val="tx1"/>
                  </a:solidFill>
                </a:ln>
              </a:rPr>
              <a:t>Marsi</a:t>
            </a:r>
            <a:r>
              <a:rPr lang="it-IT" dirty="0" smtClean="0">
                <a:ln>
                  <a:solidFill>
                    <a:schemeClr val="tx1"/>
                  </a:solidFill>
                </a:ln>
              </a:rPr>
              <a:t>, è assediata nel 1066 dai Normanni e da essi conquistata definitivamente solo nel XII secolo. Il castello risale a questo periodo.</a:t>
            </a:r>
          </a:p>
          <a:p>
            <a:pPr algn="just"/>
            <a:r>
              <a:rPr lang="it-IT" dirty="0" smtClean="0">
                <a:ln>
                  <a:solidFill>
                    <a:schemeClr val="tx1"/>
                  </a:solidFill>
                </a:ln>
              </a:rPr>
              <a:t> Il territorio è suddiviso nelle contee di Alba e di Celano, fatto che dimostra l’importanza della città nel panorama degli insediamenti marsicani.</a:t>
            </a:r>
            <a:endParaRPr lang="it-IT" dirty="0">
              <a:ln>
                <a:solidFill>
                  <a:schemeClr val="tx1"/>
                </a:solidFill>
              </a:l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C:\Users\Laura\Desktop\LAURA\ARCHEO\LAURALAV\ABRUZZO\Marsica\Alba Fucens\Alba Fucens immagini\Lear, Alba.jpg"/>
          <p:cNvPicPr>
            <a:picLocks noChangeAspect="1" noChangeArrowheads="1"/>
          </p:cNvPicPr>
          <p:nvPr/>
        </p:nvPicPr>
        <p:blipFill>
          <a:blip r:embed="rId2">
            <a:lum bright="-20000"/>
          </a:blip>
          <a:srcRect l="18667"/>
          <a:stretch>
            <a:fillRect/>
          </a:stretch>
        </p:blipFill>
        <p:spPr bwMode="auto">
          <a:xfrm>
            <a:off x="0" y="1"/>
            <a:ext cx="9144000" cy="6858000"/>
          </a:xfrm>
          <a:prstGeom prst="rect">
            <a:avLst/>
          </a:prstGeom>
          <a:noFill/>
        </p:spPr>
      </p:pic>
      <p:sp>
        <p:nvSpPr>
          <p:cNvPr id="2" name="Titolo 1"/>
          <p:cNvSpPr>
            <a:spLocks noGrp="1"/>
          </p:cNvSpPr>
          <p:nvPr>
            <p:ph type="title"/>
          </p:nvPr>
        </p:nvSpPr>
        <p:spPr/>
        <p:txBody>
          <a:bodyPr>
            <a:normAutofit/>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medievale</a:t>
            </a:r>
            <a:endParaRPr lang="it-IT" dirty="0">
              <a:ln w="6350">
                <a:solidFill>
                  <a:schemeClr val="tx1"/>
                </a:solidFill>
              </a:ln>
            </a:endParaRPr>
          </a:p>
        </p:txBody>
      </p:sp>
      <p:sp>
        <p:nvSpPr>
          <p:cNvPr id="3" name="Segnaposto contenuto 2"/>
          <p:cNvSpPr>
            <a:spLocks noGrp="1"/>
          </p:cNvSpPr>
          <p:nvPr>
            <p:ph idx="1"/>
          </p:nvPr>
        </p:nvSpPr>
        <p:spPr/>
        <p:txBody>
          <a:bodyPr>
            <a:normAutofit fontScale="92500" lnSpcReduction="10000"/>
          </a:bodyPr>
          <a:lstStyle/>
          <a:p>
            <a:r>
              <a:rPr lang="it-IT" dirty="0" smtClean="0">
                <a:ln>
                  <a:solidFill>
                    <a:schemeClr val="tx1"/>
                  </a:solidFill>
                </a:ln>
              </a:rPr>
              <a:t>Dagli Svevi la </a:t>
            </a:r>
            <a:r>
              <a:rPr lang="it-IT" dirty="0" err="1" smtClean="0">
                <a:ln>
                  <a:solidFill>
                    <a:schemeClr val="tx1"/>
                  </a:solidFill>
                </a:ln>
              </a:rPr>
              <a:t>Marsica</a:t>
            </a:r>
            <a:r>
              <a:rPr lang="it-IT" dirty="0" smtClean="0">
                <a:ln>
                  <a:solidFill>
                    <a:schemeClr val="tx1"/>
                  </a:solidFill>
                </a:ln>
              </a:rPr>
              <a:t> è distinta nei tre feudi di Alba, Celano e </a:t>
            </a:r>
            <a:r>
              <a:rPr lang="it-IT" dirty="0" err="1" smtClean="0">
                <a:ln>
                  <a:solidFill>
                    <a:schemeClr val="tx1"/>
                  </a:solidFill>
                </a:ln>
              </a:rPr>
              <a:t>Tagliacozzo</a:t>
            </a:r>
            <a:r>
              <a:rPr lang="it-IT" dirty="0" smtClean="0">
                <a:ln>
                  <a:solidFill>
                    <a:schemeClr val="tx1"/>
                  </a:solidFill>
                </a:ln>
              </a:rPr>
              <a:t>, ma nel 1268 al loro governo succede quello Angioino. Nel territorio, è incontrastato il potere della nobiltà romana, quale che sia il governo centrale.</a:t>
            </a:r>
          </a:p>
          <a:p>
            <a:r>
              <a:rPr lang="it-IT" dirty="0" smtClean="0">
                <a:ln>
                  <a:solidFill>
                    <a:schemeClr val="tx1"/>
                  </a:solidFill>
                </a:ln>
              </a:rPr>
              <a:t>Nel XV secolo Alba </a:t>
            </a:r>
            <a:r>
              <a:rPr lang="it-IT" dirty="0" err="1" smtClean="0">
                <a:ln>
                  <a:solidFill>
                    <a:schemeClr val="tx1"/>
                  </a:solidFill>
                </a:ln>
              </a:rPr>
              <a:t>Fucens</a:t>
            </a:r>
            <a:r>
              <a:rPr lang="it-IT" dirty="0" smtClean="0">
                <a:ln>
                  <a:solidFill>
                    <a:schemeClr val="tx1"/>
                  </a:solidFill>
                </a:ln>
              </a:rPr>
              <a:t> passa definitivamente nelle mani dei Colonna che la reggono fino all’abolizione dei feudi nel 1806.</a:t>
            </a:r>
          </a:p>
          <a:p>
            <a:r>
              <a:rPr lang="it-IT" dirty="0" smtClean="0">
                <a:ln>
                  <a:solidFill>
                    <a:schemeClr val="tx1"/>
                  </a:solidFill>
                </a:ln>
              </a:rPr>
              <a:t>Dal secolo precedente attorno al castello, sul colle di S. Nicola, inizia a sorgere il borgo che costituisce il nuovo nucleo urbano; questo abitato viene distrutto dal terribile terremoto del 1915.</a:t>
            </a:r>
            <a:endParaRPr lang="it-IT" dirty="0">
              <a:ln>
                <a:solidFill>
                  <a:schemeClr val="tx1"/>
                </a:solidFill>
              </a:l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encrypted-tbn1.gstatic.com/images?q=tbn:ANd9GcQriLPSYiwq-uRra-K7SLHJikoJdowK_fIRE4aK7hmo64K7cbQlnw">
            <a:hlinkClick r:id="rId2"/>
          </p:cNvPr>
          <p:cNvPicPr>
            <a:picLocks noChangeAspect="1" noChangeArrowheads="1"/>
          </p:cNvPicPr>
          <p:nvPr/>
        </p:nvPicPr>
        <p:blipFill>
          <a:blip r:embed="rId3"/>
          <a:srcRect/>
          <a:stretch>
            <a:fillRect/>
          </a:stretch>
        </p:blipFill>
        <p:spPr bwMode="auto">
          <a:xfrm>
            <a:off x="0" y="0"/>
            <a:ext cx="9144000" cy="67244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ttangolo 4"/>
          <p:cNvSpPr/>
          <p:nvPr/>
        </p:nvSpPr>
        <p:spPr>
          <a:xfrm>
            <a:off x="571472" y="3071810"/>
            <a:ext cx="8044190" cy="2154436"/>
          </a:xfrm>
          <a:prstGeom prst="rect">
            <a:avLst/>
          </a:prstGeom>
          <a:noFill/>
        </p:spPr>
        <p:txBody>
          <a:bodyPr wrap="square" lIns="91440" tIns="45720" rIns="91440" bIns="45720">
            <a:spAutoFit/>
          </a:bodyPr>
          <a:lstStyle/>
          <a:p>
            <a:pPr algn="ctr"/>
            <a:r>
              <a:rPr lang="it-IT"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ARCHEOLOGIA</a:t>
            </a:r>
          </a:p>
          <a:p>
            <a:pPr algn="ctr"/>
            <a:r>
              <a:rPr lang="it-IT"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 della città</a:t>
            </a:r>
            <a:endParaRPr lang="it-IT"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0"/>
            <a:ext cx="8229600" cy="1000108"/>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1</a:t>
            </a:r>
            <a:endParaRPr lang="it-IT" dirty="0"/>
          </a:p>
        </p:txBody>
      </p:sp>
      <p:sp>
        <p:nvSpPr>
          <p:cNvPr id="3" name="Segnaposto contenuto 2"/>
          <p:cNvSpPr>
            <a:spLocks noGrp="1"/>
          </p:cNvSpPr>
          <p:nvPr>
            <p:ph idx="1"/>
          </p:nvPr>
        </p:nvSpPr>
        <p:spPr>
          <a:xfrm>
            <a:off x="0" y="1071546"/>
            <a:ext cx="5286380" cy="5786454"/>
          </a:xfrm>
        </p:spPr>
        <p:txBody>
          <a:bodyPr>
            <a:normAutofit fontScale="92500" lnSpcReduction="10000"/>
          </a:bodyPr>
          <a:lstStyle/>
          <a:p>
            <a:pPr marL="90488" indent="-17463">
              <a:buNone/>
            </a:pPr>
            <a:r>
              <a:rPr lang="it-IT" dirty="0" smtClean="0">
                <a:ln>
                  <a:solidFill>
                    <a:schemeClr val="tx1"/>
                  </a:solidFill>
                </a:ln>
              </a:rPr>
              <a:t>La colonia latina fondata nel 303 a.C. si sovrappone al centro fortificato degli Equi. La città viene costruita secondo gli schemi urbanistici romani, centrati su un reticolo stradale regolare di decumani e </a:t>
            </a:r>
            <a:r>
              <a:rPr lang="it-IT" dirty="0" err="1" smtClean="0">
                <a:ln>
                  <a:solidFill>
                    <a:schemeClr val="tx1"/>
                  </a:solidFill>
                </a:ln>
              </a:rPr>
              <a:t>cardines</a:t>
            </a:r>
            <a:r>
              <a:rPr lang="it-IT" dirty="0" smtClean="0">
                <a:ln>
                  <a:solidFill>
                    <a:schemeClr val="tx1"/>
                  </a:solidFill>
                </a:ln>
              </a:rPr>
              <a:t>, con un Foro ed edifici pubblici nel settore centrale (l’unico scavato). Anche gli isolati sono dei rettangoli regolari. Alba viene cinta da poderose mura in opera poligonale, dotate di 4 porte che si aprono in corrispondenza della viabilità principale.</a:t>
            </a:r>
          </a:p>
          <a:p>
            <a:endParaRPr lang="it-IT" dirty="0"/>
          </a:p>
        </p:txBody>
      </p:sp>
      <p:pic>
        <p:nvPicPr>
          <p:cNvPr id="29698" name="Picture 2" descr="C:\Users\Laura\Desktop\LAURA\ARCHEO\LAURALAV\ABRUZZO\Marsica\Alba Fucens\Alba Fucens immagini\Alba Fucens, schema urbanistico (da Sommella 1988).JPG"/>
          <p:cNvPicPr>
            <a:picLocks noChangeAspect="1" noChangeArrowheads="1"/>
          </p:cNvPicPr>
          <p:nvPr/>
        </p:nvPicPr>
        <p:blipFill>
          <a:blip r:embed="rId2" cstate="print">
            <a:lum bright="10000" contrast="10000"/>
          </a:blip>
          <a:srcRect/>
          <a:stretch>
            <a:fillRect/>
          </a:stretch>
        </p:blipFill>
        <p:spPr bwMode="auto">
          <a:xfrm>
            <a:off x="5214942" y="1110011"/>
            <a:ext cx="3929058" cy="574798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1</a:t>
            </a:r>
            <a:endParaRPr lang="it-IT" dirty="0"/>
          </a:p>
        </p:txBody>
      </p:sp>
      <p:pic>
        <p:nvPicPr>
          <p:cNvPr id="40963" name="Picture 3" descr="C:\Users\Laura\Desktop\LAURA\ARCHEO\LAURALAV\ABRUZZO\Marsica\Alba Fucens\Alba Fucens immagini\mura[1].jpg"/>
          <p:cNvPicPr>
            <a:picLocks noChangeAspect="1" noChangeArrowheads="1"/>
          </p:cNvPicPr>
          <p:nvPr/>
        </p:nvPicPr>
        <p:blipFill>
          <a:blip r:embed="rId2"/>
          <a:srcRect/>
          <a:stretch>
            <a:fillRect/>
          </a:stretch>
        </p:blipFill>
        <p:spPr bwMode="auto">
          <a:xfrm>
            <a:off x="0" y="1428736"/>
            <a:ext cx="4643438" cy="4538961"/>
          </a:xfrm>
          <a:prstGeom prst="rect">
            <a:avLst/>
          </a:prstGeom>
          <a:noFill/>
        </p:spPr>
      </p:pic>
      <p:pic>
        <p:nvPicPr>
          <p:cNvPr id="40962" name="Picture 2" descr="C:\Users\Laura\Desktop\LAURA\ARCHEO\LAURALAV\ABRUZZO\Marsica\Alba Fucens\Alba Fucens immagini\Mura IV a.C..jpg"/>
          <p:cNvPicPr>
            <a:picLocks noChangeAspect="1" noChangeArrowheads="1"/>
          </p:cNvPicPr>
          <p:nvPr/>
        </p:nvPicPr>
        <p:blipFill>
          <a:blip r:embed="rId3"/>
          <a:srcRect/>
          <a:stretch>
            <a:fillRect/>
          </a:stretch>
        </p:blipFill>
        <p:spPr bwMode="auto">
          <a:xfrm>
            <a:off x="4020170" y="3428976"/>
            <a:ext cx="5123830" cy="3429024"/>
          </a:xfrm>
          <a:prstGeom prst="rect">
            <a:avLst/>
          </a:prstGeom>
          <a:noFill/>
        </p:spPr>
      </p:pic>
      <p:sp>
        <p:nvSpPr>
          <p:cNvPr id="7" name="CasellaDiTesto 6"/>
          <p:cNvSpPr txBox="1"/>
          <p:nvPr/>
        </p:nvSpPr>
        <p:spPr>
          <a:xfrm>
            <a:off x="4929190" y="1643050"/>
            <a:ext cx="3786214" cy="1200329"/>
          </a:xfrm>
          <a:prstGeom prst="rect">
            <a:avLst/>
          </a:prstGeom>
          <a:noFill/>
        </p:spPr>
        <p:txBody>
          <a:bodyPr wrap="square" rtlCol="0">
            <a:spAutoFit/>
          </a:bodyPr>
          <a:lstStyle/>
          <a:p>
            <a:r>
              <a:rPr lang="it-IT" sz="3600" dirty="0" smtClean="0"/>
              <a:t>Mura di cinta in opera poligonale</a:t>
            </a:r>
            <a:endParaRPr lang="it-IT" sz="3600" dirty="0"/>
          </a:p>
        </p:txBody>
      </p:sp>
      <p:sp>
        <p:nvSpPr>
          <p:cNvPr id="8" name="CasellaDiTesto 7"/>
          <p:cNvSpPr txBox="1"/>
          <p:nvPr/>
        </p:nvSpPr>
        <p:spPr>
          <a:xfrm>
            <a:off x="500034" y="6000768"/>
            <a:ext cx="3000396" cy="646331"/>
          </a:xfrm>
          <a:prstGeom prst="rect">
            <a:avLst/>
          </a:prstGeom>
          <a:noFill/>
        </p:spPr>
        <p:txBody>
          <a:bodyPr wrap="square" rtlCol="0">
            <a:spAutoFit/>
          </a:bodyPr>
          <a:lstStyle/>
          <a:p>
            <a:r>
              <a:rPr lang="it-IT" sz="3600" dirty="0" smtClean="0"/>
              <a:t>IV secolo a.C.</a:t>
            </a:r>
            <a:endParaRPr lang="it-IT"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1</a:t>
            </a:r>
            <a:endParaRPr lang="it-IT" dirty="0"/>
          </a:p>
        </p:txBody>
      </p:sp>
      <p:sp>
        <p:nvSpPr>
          <p:cNvPr id="3" name="Segnaposto contenuto 2"/>
          <p:cNvSpPr>
            <a:spLocks noGrp="1"/>
          </p:cNvSpPr>
          <p:nvPr>
            <p:ph idx="1"/>
          </p:nvPr>
        </p:nvSpPr>
        <p:spPr>
          <a:xfrm>
            <a:off x="5715008" y="1142984"/>
            <a:ext cx="3428992" cy="4071966"/>
          </a:xfrm>
        </p:spPr>
        <p:txBody>
          <a:bodyPr>
            <a:normAutofit fontScale="92500"/>
          </a:bodyPr>
          <a:lstStyle/>
          <a:p>
            <a:pPr marL="90488" indent="-17463">
              <a:buNone/>
            </a:pPr>
            <a:r>
              <a:rPr lang="it-IT" dirty="0" smtClean="0"/>
              <a:t>Alba si inserisce nel sistema viario romano e diventa un nodo stradale importante. La via Tiburtina Valeria attraversa la città e ne diventa il principale decumano (via del Miliario). </a:t>
            </a:r>
          </a:p>
          <a:p>
            <a:endParaRPr lang="it-IT" dirty="0"/>
          </a:p>
        </p:txBody>
      </p:sp>
      <p:pic>
        <p:nvPicPr>
          <p:cNvPr id="30723" name="Picture 3" descr="C:\Users\Laura\Desktop\LAURA\ARCHEO\LAURALAV\ABRUZZO\Marsica\Immagini Fucino Marsica\Carte Fucino\Tavola della Marsica .bmp"/>
          <p:cNvPicPr>
            <a:picLocks noChangeAspect="1" noChangeArrowheads="1"/>
          </p:cNvPicPr>
          <p:nvPr/>
        </p:nvPicPr>
        <p:blipFill>
          <a:blip r:embed="rId2"/>
          <a:srcRect/>
          <a:stretch>
            <a:fillRect/>
          </a:stretch>
        </p:blipFill>
        <p:spPr bwMode="auto">
          <a:xfrm>
            <a:off x="0" y="1071546"/>
            <a:ext cx="5570690" cy="4018752"/>
          </a:xfrm>
          <a:prstGeom prst="rect">
            <a:avLst/>
          </a:prstGeom>
          <a:noFill/>
        </p:spPr>
      </p:pic>
      <p:sp>
        <p:nvSpPr>
          <p:cNvPr id="7" name="CasellaDiTesto 6"/>
          <p:cNvSpPr txBox="1"/>
          <p:nvPr/>
        </p:nvSpPr>
        <p:spPr>
          <a:xfrm>
            <a:off x="142844" y="5143513"/>
            <a:ext cx="9001156" cy="1692771"/>
          </a:xfrm>
          <a:prstGeom prst="rect">
            <a:avLst/>
          </a:prstGeom>
          <a:noFill/>
        </p:spPr>
        <p:txBody>
          <a:bodyPr wrap="square" rtlCol="0">
            <a:spAutoFit/>
          </a:bodyPr>
          <a:lstStyle/>
          <a:p>
            <a:r>
              <a:rPr lang="it-IT" sz="2600" dirty="0" smtClean="0"/>
              <a:t>Partono da Alba anche la via </a:t>
            </a:r>
            <a:r>
              <a:rPr lang="it-IT" sz="2600" i="1" dirty="0" err="1" smtClean="0"/>
              <a:t>Quinctia</a:t>
            </a:r>
            <a:r>
              <a:rPr lang="it-IT" sz="2600" dirty="0" smtClean="0"/>
              <a:t>, proveniente da Rieti e la via </a:t>
            </a:r>
            <a:r>
              <a:rPr lang="it-IT" sz="2600" i="1" dirty="0" err="1" smtClean="0"/>
              <a:t>Poplica</a:t>
            </a:r>
            <a:r>
              <a:rPr lang="it-IT" sz="2600" i="1" dirty="0" smtClean="0"/>
              <a:t> Campana</a:t>
            </a:r>
            <a:r>
              <a:rPr lang="it-IT" sz="2600" dirty="0" smtClean="0"/>
              <a:t> proveniente dall’Altopiano delle Rocche, che proseguiva verso Sora attraverso la Valle Roveto.</a:t>
            </a:r>
            <a:endParaRPr lang="it-IT" sz="2600" dirty="0"/>
          </a:p>
        </p:txBody>
      </p:sp>
      <p:sp>
        <p:nvSpPr>
          <p:cNvPr id="8" name="Ovale 7"/>
          <p:cNvSpPr/>
          <p:nvPr/>
        </p:nvSpPr>
        <p:spPr>
          <a:xfrm>
            <a:off x="2714612" y="2143116"/>
            <a:ext cx="142876" cy="1428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Laura\Desktop\LAURA\ARCHEO\LAURALAV\ABRUZZO\Marsica\Alba Fucens\Alba Fucens immagini\Alba strada.jpg"/>
          <p:cNvPicPr>
            <a:picLocks noChangeAspect="1" noChangeArrowheads="1"/>
          </p:cNvPicPr>
          <p:nvPr/>
        </p:nvPicPr>
        <p:blipFill>
          <a:blip r:embed="rId2"/>
          <a:srcRect t="8674" b="39288"/>
          <a:stretch>
            <a:fillRect/>
          </a:stretch>
        </p:blipFill>
        <p:spPr bwMode="auto">
          <a:xfrm>
            <a:off x="0" y="0"/>
            <a:ext cx="9144000" cy="6858000"/>
          </a:xfrm>
          <a:prstGeom prst="rect">
            <a:avLst/>
          </a:prstGeom>
          <a:noFill/>
        </p:spPr>
      </p:pic>
      <p:sp>
        <p:nvSpPr>
          <p:cNvPr id="3" name="Rettangolo 2"/>
          <p:cNvSpPr/>
          <p:nvPr/>
        </p:nvSpPr>
        <p:spPr>
          <a:xfrm>
            <a:off x="1785918" y="500042"/>
            <a:ext cx="5840061" cy="1754326"/>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it-IT" sz="10800" b="1" cap="none" spc="150" dirty="0" smtClean="0">
                <a:ln w="11430"/>
                <a:solidFill>
                  <a:srgbClr val="F8F8F8"/>
                </a:solidFill>
                <a:effectLst>
                  <a:outerShdw blurRad="25400" algn="tl" rotWithShape="0">
                    <a:srgbClr val="000000">
                      <a:alpha val="43000"/>
                    </a:srgbClr>
                  </a:outerShdw>
                </a:effectLst>
              </a:rPr>
              <a:t>STORIA</a:t>
            </a:r>
            <a:endParaRPr lang="it-IT" sz="10800" b="1" cap="none" spc="150" dirty="0">
              <a:ln w="11430"/>
              <a:solidFill>
                <a:srgbClr val="F8F8F8"/>
              </a:solidFill>
              <a:effectLst>
                <a:outerShdw blurRad="25400" algn="tl" rotWithShape="0">
                  <a:srgbClr val="000000">
                    <a:alpha val="43000"/>
                  </a:srgb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2</a:t>
            </a:r>
            <a:endParaRPr lang="it-IT" dirty="0"/>
          </a:p>
        </p:txBody>
      </p:sp>
      <p:sp>
        <p:nvSpPr>
          <p:cNvPr id="3" name="Segnaposto contenuto 2"/>
          <p:cNvSpPr>
            <a:spLocks noGrp="1"/>
          </p:cNvSpPr>
          <p:nvPr>
            <p:ph idx="1"/>
          </p:nvPr>
        </p:nvSpPr>
        <p:spPr>
          <a:xfrm>
            <a:off x="5000628" y="1428736"/>
            <a:ext cx="4143372" cy="5429264"/>
          </a:xfrm>
        </p:spPr>
        <p:txBody>
          <a:bodyPr>
            <a:normAutofit fontScale="92500"/>
          </a:bodyPr>
          <a:lstStyle/>
          <a:p>
            <a:pPr marL="17463" indent="-17463">
              <a:buNone/>
            </a:pPr>
            <a:r>
              <a:rPr lang="it-IT" dirty="0" smtClean="0"/>
              <a:t>Un primo riassetto urbanistico avviene in età </a:t>
            </a:r>
            <a:r>
              <a:rPr lang="it-IT" dirty="0" err="1" smtClean="0"/>
              <a:t>sillana</a:t>
            </a:r>
            <a:r>
              <a:rPr lang="it-IT" dirty="0" smtClean="0"/>
              <a:t>, forse in occasione del suo nuovo ruolo di </a:t>
            </a:r>
            <a:r>
              <a:rPr lang="it-IT" i="1" dirty="0" err="1" smtClean="0"/>
              <a:t>municipium</a:t>
            </a:r>
            <a:r>
              <a:rPr lang="it-IT" dirty="0" smtClean="0"/>
              <a:t>. La città viene monumentalizzata secondo gli schemi ellenistici. Le strutture </a:t>
            </a:r>
            <a:r>
              <a:rPr lang="it-IT" dirty="0" err="1" smtClean="0"/>
              <a:t>sillane</a:t>
            </a:r>
            <a:r>
              <a:rPr lang="it-IT" dirty="0" smtClean="0"/>
              <a:t> sono costruite in opera incerta, cioè con una cortina realizzata in piccole pietre disposte non a filari.</a:t>
            </a:r>
            <a:endParaRPr lang="it-IT" dirty="0"/>
          </a:p>
        </p:txBody>
      </p:sp>
      <p:pic>
        <p:nvPicPr>
          <p:cNvPr id="32770" name="Picture 2" descr="http://3.bp.blogspot.com/-g3YggSHvE5g/Tax3kOq_ARI/AAAAAAAAHjg/W618w9LECiU/s1600/pianta.jpg">
            <a:hlinkClick r:id="rId2"/>
          </p:cNvPr>
          <p:cNvPicPr>
            <a:picLocks noChangeAspect="1" noChangeArrowheads="1"/>
          </p:cNvPicPr>
          <p:nvPr/>
        </p:nvPicPr>
        <p:blipFill>
          <a:blip r:embed="rId3"/>
          <a:srcRect/>
          <a:stretch>
            <a:fillRect/>
          </a:stretch>
        </p:blipFill>
        <p:spPr bwMode="auto">
          <a:xfrm>
            <a:off x="0" y="1428736"/>
            <a:ext cx="4909170" cy="542926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C:\Users\Laura\Desktop\LAURA\ARCHEO\LAURALAV\ABRUZZO\Marsica\Alba Fucens\Alba Fucens immagini\foto aerea.jpg"/>
          <p:cNvPicPr>
            <a:picLocks noChangeAspect="1" noChangeArrowheads="1"/>
          </p:cNvPicPr>
          <p:nvPr/>
        </p:nvPicPr>
        <p:blipFill>
          <a:blip r:embed="rId2">
            <a:lum bright="-20000"/>
          </a:blip>
          <a:srcRect/>
          <a:stretch>
            <a:fillRect/>
          </a:stretch>
        </p:blipFill>
        <p:spPr bwMode="auto">
          <a:xfrm>
            <a:off x="0" y="1714488"/>
            <a:ext cx="9144021" cy="5143512"/>
          </a:xfrm>
          <a:prstGeom prst="rect">
            <a:avLst/>
          </a:prstGeom>
          <a:noFill/>
        </p:spPr>
      </p:pic>
      <p:sp>
        <p:nvSpPr>
          <p:cNvPr id="9" name="Titolo 8"/>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2</a:t>
            </a:r>
            <a:endParaRPr lang="it-IT"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Laura\Desktop\LAURA\ARCHEO\LAURALAV\ABRUZZO\Marsica\Alba Fucens\Alba Fucens immagini\domus 4.jpg"/>
          <p:cNvPicPr>
            <a:picLocks noChangeAspect="1" noChangeArrowheads="1"/>
          </p:cNvPicPr>
          <p:nvPr/>
        </p:nvPicPr>
        <p:blipFill>
          <a:blip r:embed="rId2"/>
          <a:srcRect/>
          <a:stretch>
            <a:fillRect/>
          </a:stretch>
        </p:blipFill>
        <p:spPr bwMode="auto">
          <a:xfrm>
            <a:off x="1" y="1000109"/>
            <a:ext cx="9144000" cy="5857891"/>
          </a:xfrm>
          <a:prstGeom prst="rect">
            <a:avLst/>
          </a:prstGeom>
          <a:noFill/>
        </p:spPr>
      </p:pic>
      <p:sp>
        <p:nvSpPr>
          <p:cNvPr id="3" name="Titolo 2"/>
          <p:cNvSpPr>
            <a:spLocks noGrp="1"/>
          </p:cNvSpPr>
          <p:nvPr>
            <p:ph type="title"/>
          </p:nvPr>
        </p:nvSpPr>
        <p:spPr>
          <a:xfrm>
            <a:off x="457200" y="0"/>
            <a:ext cx="8229600" cy="1142984"/>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2</a:t>
            </a:r>
            <a:endParaRPr lang="it-IT"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3</a:t>
            </a:r>
            <a:endParaRPr lang="it-IT" dirty="0"/>
          </a:p>
        </p:txBody>
      </p:sp>
      <p:sp>
        <p:nvSpPr>
          <p:cNvPr id="3" name="Segnaposto contenuto 2"/>
          <p:cNvSpPr>
            <a:spLocks noGrp="1"/>
          </p:cNvSpPr>
          <p:nvPr>
            <p:ph idx="1"/>
          </p:nvPr>
        </p:nvSpPr>
        <p:spPr>
          <a:xfrm>
            <a:off x="0" y="1357298"/>
            <a:ext cx="4500562" cy="5500702"/>
          </a:xfrm>
        </p:spPr>
        <p:txBody>
          <a:bodyPr>
            <a:normAutofit/>
          </a:bodyPr>
          <a:lstStyle/>
          <a:p>
            <a:pPr marL="17463" indent="-17463">
              <a:buNone/>
            </a:pPr>
            <a:r>
              <a:rPr lang="it-IT" dirty="0" smtClean="0">
                <a:ln>
                  <a:solidFill>
                    <a:schemeClr val="tx1"/>
                  </a:solidFill>
                </a:ln>
              </a:rPr>
              <a:t>In età imperiale prosegue la progressiva </a:t>
            </a:r>
            <a:r>
              <a:rPr lang="it-IT" dirty="0" err="1" smtClean="0">
                <a:ln>
                  <a:solidFill>
                    <a:schemeClr val="tx1"/>
                  </a:solidFill>
                </a:ln>
              </a:rPr>
              <a:t>monumentalizzazione</a:t>
            </a:r>
            <a:r>
              <a:rPr lang="it-IT" dirty="0" smtClean="0">
                <a:ln>
                  <a:solidFill>
                    <a:schemeClr val="tx1"/>
                  </a:solidFill>
                </a:ln>
              </a:rPr>
              <a:t> della città, comune a tutti i municipi di età augustea. Una delle inserzioni maggiori riguarda il teatro di età </a:t>
            </a:r>
            <a:r>
              <a:rPr lang="it-IT" dirty="0" err="1" smtClean="0">
                <a:ln>
                  <a:solidFill>
                    <a:schemeClr val="tx1"/>
                  </a:solidFill>
                </a:ln>
              </a:rPr>
              <a:t>tiberiana</a:t>
            </a:r>
            <a:r>
              <a:rPr lang="it-IT" dirty="0" smtClean="0">
                <a:ln>
                  <a:solidFill>
                    <a:schemeClr val="tx1"/>
                  </a:solidFill>
                </a:ln>
              </a:rPr>
              <a:t>, ma anche i restauri apportati successivamente al </a:t>
            </a:r>
            <a:r>
              <a:rPr lang="it-IT" dirty="0" err="1" smtClean="0">
                <a:ln>
                  <a:solidFill>
                    <a:schemeClr val="tx1"/>
                  </a:solidFill>
                </a:ln>
              </a:rPr>
              <a:t>macellum</a:t>
            </a:r>
            <a:r>
              <a:rPr lang="it-IT" dirty="0" smtClean="0">
                <a:ln>
                  <a:solidFill>
                    <a:schemeClr val="tx1"/>
                  </a:solidFill>
                </a:ln>
              </a:rPr>
              <a:t> e alle terme, che vengono ampliati.</a:t>
            </a:r>
            <a:endParaRPr lang="it-IT" dirty="0">
              <a:ln>
                <a:solidFill>
                  <a:schemeClr val="tx1"/>
                </a:solidFill>
              </a:ln>
            </a:endParaRPr>
          </a:p>
        </p:txBody>
      </p:sp>
      <p:pic>
        <p:nvPicPr>
          <p:cNvPr id="34819" name="Picture 3" descr="AlbaTerme2"/>
          <p:cNvPicPr>
            <a:picLocks noChangeAspect="1" noChangeArrowheads="1"/>
          </p:cNvPicPr>
          <p:nvPr/>
        </p:nvPicPr>
        <p:blipFill>
          <a:blip r:embed="rId2"/>
          <a:srcRect/>
          <a:stretch>
            <a:fillRect/>
          </a:stretch>
        </p:blipFill>
        <p:spPr bwMode="auto">
          <a:xfrm>
            <a:off x="4572001" y="1409018"/>
            <a:ext cx="4572000" cy="544898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Laura\Desktop\LAURA\ARCHEO\LAURALAV\ABRUZZO\Marsica\Alba Fucens\Alba Fucens immagini\Alba ricostruzione.jpg"/>
          <p:cNvPicPr>
            <a:picLocks noChangeAspect="1" noChangeArrowheads="1"/>
          </p:cNvPicPr>
          <p:nvPr/>
        </p:nvPicPr>
        <p:blipFill>
          <a:blip r:embed="rId2"/>
          <a:srcRect/>
          <a:stretch>
            <a:fillRect/>
          </a:stretch>
        </p:blipFill>
        <p:spPr bwMode="auto">
          <a:xfrm>
            <a:off x="0" y="1057275"/>
            <a:ext cx="9144000" cy="5800725"/>
          </a:xfrm>
          <a:prstGeom prst="rect">
            <a:avLst/>
          </a:prstGeom>
          <a:noFill/>
        </p:spPr>
      </p:pic>
      <p:sp>
        <p:nvSpPr>
          <p:cNvPr id="5" name="Titolo 4"/>
          <p:cNvSpPr>
            <a:spLocks noGrp="1"/>
          </p:cNvSpPr>
          <p:nvPr>
            <p:ph type="title"/>
          </p:nvPr>
        </p:nvSpPr>
        <p:spPr>
          <a:xfrm>
            <a:off x="457200" y="0"/>
            <a:ext cx="8229600" cy="1071546"/>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3</a:t>
            </a:r>
            <a:endParaRPr lang="it-IT"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Laura\Desktop\LAURA\ARCHEO\LAURALAV\ABRUZZO\Marsica\Alba Fucens\Alba Fucens immagini\veduta d'insieme.jpg"/>
          <p:cNvPicPr>
            <a:picLocks noChangeAspect="1" noChangeArrowheads="1"/>
          </p:cNvPicPr>
          <p:nvPr/>
        </p:nvPicPr>
        <p:blipFill>
          <a:blip r:embed="rId2" cstate="print"/>
          <a:srcRect b="10532"/>
          <a:stretch>
            <a:fillRect/>
          </a:stretch>
        </p:blipFill>
        <p:spPr bwMode="auto">
          <a:xfrm>
            <a:off x="0" y="1396259"/>
            <a:ext cx="9144000" cy="5461741"/>
          </a:xfrm>
          <a:prstGeom prst="rect">
            <a:avLst/>
          </a:prstGeom>
          <a:noFill/>
        </p:spPr>
      </p:pic>
      <p:sp>
        <p:nvSpPr>
          <p:cNvPr id="5" name="Titolo 4"/>
          <p:cNvSpPr>
            <a:spLocks noGrp="1"/>
          </p:cNvSpPr>
          <p:nvPr>
            <p:ph type="title"/>
          </p:nvPr>
        </p:nvSpPr>
        <p:spPr>
          <a:xfrm>
            <a:off x="457200" y="274638"/>
            <a:ext cx="8229600" cy="10112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3</a:t>
            </a:r>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0112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3</a:t>
            </a:r>
            <a:endParaRPr lang="it-IT" dirty="0"/>
          </a:p>
        </p:txBody>
      </p:sp>
      <p:pic>
        <p:nvPicPr>
          <p:cNvPr id="36866" name="Picture 2" descr="C:\Users\Laura\Desktop\LAURA\ARCHEO\LAURALAV\ABRUZZO\Marsica\Alba Fucens\Alba Fucens immagini\Alba Fucens, anfiteatro 2.jpg"/>
          <p:cNvPicPr>
            <a:picLocks noChangeAspect="1" noChangeArrowheads="1"/>
          </p:cNvPicPr>
          <p:nvPr/>
        </p:nvPicPr>
        <p:blipFill>
          <a:blip r:embed="rId2"/>
          <a:srcRect/>
          <a:stretch>
            <a:fillRect/>
          </a:stretch>
        </p:blipFill>
        <p:spPr bwMode="auto">
          <a:xfrm>
            <a:off x="3654412" y="1142984"/>
            <a:ext cx="5489588" cy="3643314"/>
          </a:xfrm>
          <a:prstGeom prst="rect">
            <a:avLst/>
          </a:prstGeom>
          <a:noFill/>
        </p:spPr>
      </p:pic>
      <p:pic>
        <p:nvPicPr>
          <p:cNvPr id="36867" name="Picture 3" descr="Albaintera"/>
          <p:cNvPicPr>
            <a:picLocks noChangeAspect="1" noChangeArrowheads="1"/>
          </p:cNvPicPr>
          <p:nvPr/>
        </p:nvPicPr>
        <p:blipFill>
          <a:blip r:embed="rId3"/>
          <a:srcRect/>
          <a:stretch>
            <a:fillRect/>
          </a:stretch>
        </p:blipFill>
        <p:spPr bwMode="auto">
          <a:xfrm>
            <a:off x="0" y="1403436"/>
            <a:ext cx="3643306" cy="5454564"/>
          </a:xfrm>
          <a:prstGeom prst="rect">
            <a:avLst/>
          </a:prstGeom>
          <a:noFill/>
          <a:ln w="9525">
            <a:solidFill>
              <a:srgbClr val="000000"/>
            </a:solidFill>
            <a:miter lim="800000"/>
            <a:headEnd/>
            <a:tailEnd/>
          </a:ln>
        </p:spPr>
      </p:pic>
      <p:sp>
        <p:nvSpPr>
          <p:cNvPr id="5" name="CasellaDiTesto 4"/>
          <p:cNvSpPr txBox="1"/>
          <p:nvPr/>
        </p:nvSpPr>
        <p:spPr>
          <a:xfrm>
            <a:off x="3714744" y="4857760"/>
            <a:ext cx="5429256" cy="2062103"/>
          </a:xfrm>
          <a:prstGeom prst="rect">
            <a:avLst/>
          </a:prstGeom>
          <a:noFill/>
        </p:spPr>
        <p:txBody>
          <a:bodyPr wrap="square" rtlCol="0">
            <a:spAutoFit/>
          </a:bodyPr>
          <a:lstStyle/>
          <a:p>
            <a:r>
              <a:rPr lang="it-IT" sz="1600" dirty="0" smtClean="0"/>
              <a:t>Quinto Nevio </a:t>
            </a:r>
            <a:r>
              <a:rPr lang="it-IT" sz="1600" dirty="0" err="1" smtClean="0"/>
              <a:t>Sutorio</a:t>
            </a:r>
            <a:r>
              <a:rPr lang="it-IT" sz="1600" dirty="0" smtClean="0"/>
              <a:t> </a:t>
            </a:r>
            <a:r>
              <a:rPr lang="it-IT" sz="1600" dirty="0" err="1" smtClean="0"/>
              <a:t>Macrone</a:t>
            </a:r>
            <a:r>
              <a:rPr lang="it-IT" sz="1600" dirty="0" smtClean="0"/>
              <a:t>  fu nominato nel 31 d.C. da Tiberio come nuovo prefetto del pretorio: con il suo aiuto fece arrestare e giustiziare </a:t>
            </a:r>
            <a:r>
              <a:rPr lang="it-IT" sz="1600" dirty="0" err="1" smtClean="0"/>
              <a:t>Seiano</a:t>
            </a:r>
            <a:r>
              <a:rPr lang="it-IT" sz="1600" dirty="0" smtClean="0"/>
              <a:t>. Nel 37 d.C. morì Tiberio. </a:t>
            </a:r>
            <a:r>
              <a:rPr lang="it-IT" sz="1600" dirty="0" err="1" smtClean="0"/>
              <a:t>Macrone</a:t>
            </a:r>
            <a:r>
              <a:rPr lang="it-IT" sz="1600" dirty="0" smtClean="0"/>
              <a:t> tuttavia entrò presto in conflitto con il nuovo imperatore, Caligola, che l'anno successivo lo destituì e lo fece accusare. Per evitare la confisca dei beni in seguito alla condanna, </a:t>
            </a:r>
            <a:r>
              <a:rPr lang="it-IT" sz="1600" dirty="0" err="1" smtClean="0"/>
              <a:t>Macrone</a:t>
            </a:r>
            <a:r>
              <a:rPr lang="it-IT" sz="1600" dirty="0" smtClean="0"/>
              <a:t> avrebbe scelto di suicidarsi.</a:t>
            </a:r>
            <a:endParaRPr lang="it-IT"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142852"/>
            <a:ext cx="8229600" cy="928694"/>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sp>
        <p:nvSpPr>
          <p:cNvPr id="4" name="Segnaposto contenuto 3"/>
          <p:cNvSpPr>
            <a:spLocks noGrp="1"/>
          </p:cNvSpPr>
          <p:nvPr>
            <p:ph idx="1"/>
          </p:nvPr>
        </p:nvSpPr>
        <p:spPr>
          <a:xfrm>
            <a:off x="0" y="1142984"/>
            <a:ext cx="8929718" cy="5715016"/>
          </a:xfrm>
        </p:spPr>
        <p:txBody>
          <a:bodyPr>
            <a:normAutofit/>
          </a:bodyPr>
          <a:lstStyle/>
          <a:p>
            <a:r>
              <a:rPr lang="it-IT" dirty="0" smtClean="0"/>
              <a:t>Dal III sec. d.C. inizia per Alba </a:t>
            </a:r>
            <a:r>
              <a:rPr lang="it-IT" dirty="0" err="1" smtClean="0"/>
              <a:t>Fucens</a:t>
            </a:r>
            <a:r>
              <a:rPr lang="it-IT" dirty="0" smtClean="0"/>
              <a:t> una lenta fase di trasformazione dell’impianto urbano, collegata alle condizioni economiche e ai cambiamenti politici del tardo impero.</a:t>
            </a:r>
          </a:p>
          <a:p>
            <a:r>
              <a:rPr lang="it-IT" dirty="0" smtClean="0"/>
              <a:t>Gli edifici vengono ristrutturati con l’inserzione di muri riconoscibili per una tessitura disorganica e per l’utilizzo di materiale di riuso.</a:t>
            </a:r>
          </a:p>
          <a:p>
            <a:r>
              <a:rPr lang="it-IT" dirty="0" smtClean="0"/>
              <a:t>In molti casi avviene un cambiamento di destinazione d’uso degli edifici, ad esempio molte </a:t>
            </a:r>
            <a:r>
              <a:rPr lang="it-IT" dirty="0" err="1" smtClean="0"/>
              <a:t>bottege</a:t>
            </a:r>
            <a:r>
              <a:rPr lang="it-IT" dirty="0" smtClean="0"/>
              <a:t> diventano abitazioni o viceversa.</a:t>
            </a:r>
          </a:p>
          <a:p>
            <a:r>
              <a:rPr lang="it-IT" dirty="0" smtClean="0"/>
              <a:t>Un forte terremoto, avvenuto nel corso del IV secolo, accelera questo processo.</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pic>
        <p:nvPicPr>
          <p:cNvPr id="38916" name="Picture 4" descr="C:\Users\Laura\Desktop\LAURA\ARCHEO\LAURALAV\ABRUZZO\Marsica\Alba Fucens\Alba Fucens immagini\taberna.jpg"/>
          <p:cNvPicPr>
            <a:picLocks noChangeAspect="1" noChangeArrowheads="1"/>
          </p:cNvPicPr>
          <p:nvPr/>
        </p:nvPicPr>
        <p:blipFill>
          <a:blip r:embed="rId2"/>
          <a:srcRect/>
          <a:stretch>
            <a:fillRect/>
          </a:stretch>
        </p:blipFill>
        <p:spPr bwMode="auto">
          <a:xfrm>
            <a:off x="1142976" y="1142984"/>
            <a:ext cx="6858016" cy="5136893"/>
          </a:xfrm>
          <a:prstGeom prst="rect">
            <a:avLst/>
          </a:prstGeom>
          <a:noFill/>
        </p:spPr>
      </p:pic>
      <p:sp>
        <p:nvSpPr>
          <p:cNvPr id="7" name="CasellaDiTesto 6"/>
          <p:cNvSpPr txBox="1"/>
          <p:nvPr/>
        </p:nvSpPr>
        <p:spPr>
          <a:xfrm>
            <a:off x="1214414" y="6286520"/>
            <a:ext cx="5000660" cy="523220"/>
          </a:xfrm>
          <a:prstGeom prst="rect">
            <a:avLst/>
          </a:prstGeom>
          <a:noFill/>
        </p:spPr>
        <p:txBody>
          <a:bodyPr wrap="square" rtlCol="0">
            <a:spAutoFit/>
          </a:bodyPr>
          <a:lstStyle/>
          <a:p>
            <a:r>
              <a:rPr lang="it-IT" sz="2800" i="1" dirty="0" err="1" smtClean="0"/>
              <a:t>Taberna</a:t>
            </a:r>
            <a:r>
              <a:rPr lang="it-IT" sz="2800" dirty="0" smtClean="0"/>
              <a:t> su via dei pilastri</a:t>
            </a:r>
            <a:endParaRPr lang="it-IT" sz="2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pic>
        <p:nvPicPr>
          <p:cNvPr id="3" name="Picture 5" descr="C:\Users\Laura\Desktop\LAURA\ARCHEO\LAURALAV\ABRUZZO\Marsica\Alba Fucens\Alba Fucens immagini\domus 2.jpg"/>
          <p:cNvPicPr>
            <a:picLocks noChangeAspect="1" noChangeArrowheads="1"/>
          </p:cNvPicPr>
          <p:nvPr/>
        </p:nvPicPr>
        <p:blipFill>
          <a:blip r:embed="rId2"/>
          <a:srcRect t="4123"/>
          <a:stretch>
            <a:fillRect/>
          </a:stretch>
        </p:blipFill>
        <p:spPr bwMode="auto">
          <a:xfrm>
            <a:off x="1142976" y="1142984"/>
            <a:ext cx="6953272" cy="4983257"/>
          </a:xfrm>
          <a:prstGeom prst="rect">
            <a:avLst/>
          </a:prstGeom>
          <a:noFill/>
        </p:spPr>
      </p:pic>
      <p:sp>
        <p:nvSpPr>
          <p:cNvPr id="4" name="CasellaDiTesto 3"/>
          <p:cNvSpPr txBox="1"/>
          <p:nvPr/>
        </p:nvSpPr>
        <p:spPr>
          <a:xfrm>
            <a:off x="1142976" y="6215082"/>
            <a:ext cx="5500726" cy="461665"/>
          </a:xfrm>
          <a:prstGeom prst="rect">
            <a:avLst/>
          </a:prstGeom>
          <a:noFill/>
        </p:spPr>
        <p:txBody>
          <a:bodyPr wrap="square" rtlCol="0">
            <a:spAutoFit/>
          </a:bodyPr>
          <a:lstStyle/>
          <a:p>
            <a:r>
              <a:rPr lang="it-IT" sz="2400" i="1" dirty="0" smtClean="0"/>
              <a:t>Domus</a:t>
            </a:r>
            <a:r>
              <a:rPr lang="it-IT" sz="2400" dirty="0" smtClean="0"/>
              <a:t> su via del Miliario</a:t>
            </a:r>
            <a:endParaRPr lang="it-IT"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ura\Desktop\LAURA\ARCHEO\LAURALAV\ABRUZZO\Marsica\Alba Fucens\Alba Fucens immagini\regio IV.jpg"/>
          <p:cNvPicPr>
            <a:picLocks noChangeAspect="1" noChangeArrowheads="1"/>
          </p:cNvPicPr>
          <p:nvPr/>
        </p:nvPicPr>
        <p:blipFill>
          <a:blip r:embed="rId2"/>
          <a:srcRect/>
          <a:stretch>
            <a:fillRect/>
          </a:stretch>
        </p:blipFill>
        <p:spPr bwMode="auto">
          <a:xfrm>
            <a:off x="133167" y="0"/>
            <a:ext cx="8877670" cy="6858000"/>
          </a:xfrm>
          <a:prstGeom prst="rect">
            <a:avLst/>
          </a:prstGeom>
          <a:noFill/>
        </p:spPr>
      </p:pic>
      <p:pic>
        <p:nvPicPr>
          <p:cNvPr id="2052" name="Picture 4" descr="http://cmapspublic3.ihmc.us/rid=1H6VMX8MN-1H9MFP1-KX3/Pianta-alba-fucens.jpg">
            <a:hlinkClick r:id="rId3"/>
          </p:cNvPr>
          <p:cNvPicPr>
            <a:picLocks noChangeAspect="1" noChangeArrowheads="1"/>
          </p:cNvPicPr>
          <p:nvPr/>
        </p:nvPicPr>
        <p:blipFill>
          <a:blip r:embed="rId4"/>
          <a:srcRect/>
          <a:stretch>
            <a:fillRect/>
          </a:stretch>
        </p:blipFill>
        <p:spPr bwMode="auto">
          <a:xfrm>
            <a:off x="-1" y="0"/>
            <a:ext cx="6158753" cy="3429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pic>
        <p:nvPicPr>
          <p:cNvPr id="37890" name="Picture 2" descr="murocalidarium"/>
          <p:cNvPicPr>
            <a:picLocks noChangeAspect="1" noChangeArrowheads="1"/>
          </p:cNvPicPr>
          <p:nvPr/>
        </p:nvPicPr>
        <p:blipFill>
          <a:blip r:embed="rId2" cstate="print"/>
          <a:srcRect/>
          <a:stretch>
            <a:fillRect/>
          </a:stretch>
        </p:blipFill>
        <p:spPr bwMode="auto">
          <a:xfrm>
            <a:off x="0" y="1357298"/>
            <a:ext cx="9144000" cy="1857388"/>
          </a:xfrm>
          <a:prstGeom prst="rect">
            <a:avLst/>
          </a:prstGeom>
          <a:noFill/>
          <a:ln w="9525">
            <a:solidFill>
              <a:srgbClr val="000000"/>
            </a:solidFill>
            <a:miter lim="800000"/>
            <a:headEnd/>
            <a:tailEnd/>
          </a:ln>
        </p:spPr>
      </p:pic>
      <p:pic>
        <p:nvPicPr>
          <p:cNvPr id="37892" name="Picture 4" descr="prova%203"/>
          <p:cNvPicPr>
            <a:picLocks noChangeAspect="1" noChangeArrowheads="1"/>
          </p:cNvPicPr>
          <p:nvPr/>
        </p:nvPicPr>
        <p:blipFill>
          <a:blip r:embed="rId3" cstate="print"/>
          <a:srcRect/>
          <a:stretch>
            <a:fillRect/>
          </a:stretch>
        </p:blipFill>
        <p:spPr bwMode="auto">
          <a:xfrm>
            <a:off x="0" y="3929066"/>
            <a:ext cx="9144000" cy="2923845"/>
          </a:xfrm>
          <a:prstGeom prst="rect">
            <a:avLst/>
          </a:prstGeom>
          <a:noFill/>
          <a:ln w="9525">
            <a:solidFill>
              <a:srgbClr val="000000"/>
            </a:solidFill>
            <a:miter lim="800000"/>
            <a:headEnd/>
            <a:tailEnd/>
          </a:ln>
        </p:spPr>
      </p:pic>
      <p:sp>
        <p:nvSpPr>
          <p:cNvPr id="8" name="CasellaDiTesto 7"/>
          <p:cNvSpPr txBox="1"/>
          <p:nvPr/>
        </p:nvSpPr>
        <p:spPr>
          <a:xfrm>
            <a:off x="0" y="3357562"/>
            <a:ext cx="9144000" cy="461665"/>
          </a:xfrm>
          <a:prstGeom prst="rect">
            <a:avLst/>
          </a:prstGeom>
          <a:noFill/>
        </p:spPr>
        <p:txBody>
          <a:bodyPr wrap="square" rtlCol="0">
            <a:spAutoFit/>
          </a:bodyPr>
          <a:lstStyle/>
          <a:p>
            <a:pPr algn="ctr"/>
            <a:r>
              <a:rPr lang="it-IT" sz="2400" dirty="0" smtClean="0"/>
              <a:t>Muri di divisione delle vasche nelle terme – IV secolo d.C.</a:t>
            </a:r>
            <a:endParaRPr lang="it-IT"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14290"/>
            <a:ext cx="8229600" cy="928694"/>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sp>
        <p:nvSpPr>
          <p:cNvPr id="4" name="Segnaposto contenuto 3"/>
          <p:cNvSpPr>
            <a:spLocks noGrp="1"/>
          </p:cNvSpPr>
          <p:nvPr>
            <p:ph idx="1"/>
          </p:nvPr>
        </p:nvSpPr>
        <p:spPr>
          <a:xfrm>
            <a:off x="0" y="1357298"/>
            <a:ext cx="3143240" cy="5500702"/>
          </a:xfrm>
        </p:spPr>
        <p:txBody>
          <a:bodyPr>
            <a:normAutofit fontScale="85000" lnSpcReduction="20000"/>
          </a:bodyPr>
          <a:lstStyle/>
          <a:p>
            <a:pPr marL="84138" indent="-7938">
              <a:buNone/>
            </a:pPr>
            <a:r>
              <a:rPr lang="it-IT" dirty="0" smtClean="0"/>
              <a:t>Alla fine del IV secolo, viene costruito un piccolo edificio a Nord-Est della basilica, che occupa in parte uno dei decumani della città (via dei Pilastri) e chiude l'accesso al foro. L’edificio mostra una pluralità di fasi costruttive, di cui l’ultima, forse dell’VIII secolo, riguarda proprio l’inserzione di un’abside, forse a scopo cultuale.</a:t>
            </a:r>
            <a:endParaRPr lang="it-IT" dirty="0"/>
          </a:p>
        </p:txBody>
      </p:sp>
      <p:pic>
        <p:nvPicPr>
          <p:cNvPr id="43011" name="Picture 3" descr="C:\Users\Laura\Desktop\LAURA\ARCHEO\LAURALAV\ABRUZZO\Marsica\Alba Fucens\Alba Fucens immagini\pianta[1].jpg"/>
          <p:cNvPicPr>
            <a:picLocks noChangeAspect="1" noChangeArrowheads="1"/>
          </p:cNvPicPr>
          <p:nvPr/>
        </p:nvPicPr>
        <p:blipFill>
          <a:blip r:embed="rId2"/>
          <a:srcRect l="48515" r="27722" b="52562"/>
          <a:stretch>
            <a:fillRect/>
          </a:stretch>
        </p:blipFill>
        <p:spPr bwMode="auto">
          <a:xfrm>
            <a:off x="6715140" y="1494267"/>
            <a:ext cx="2428860" cy="5363733"/>
          </a:xfrm>
          <a:prstGeom prst="rect">
            <a:avLst/>
          </a:prstGeom>
          <a:noFill/>
        </p:spPr>
      </p:pic>
      <p:pic>
        <p:nvPicPr>
          <p:cNvPr id="43012" name="Picture 4" descr="C:\Users\Laura\Desktop\LAURA\ARCHEO\LAURALAV\ABRUZZO\Marsica\Alba Fucens\Alba Fucens immagini\Alba Fucens, via dei pilastri 7.jpg"/>
          <p:cNvPicPr>
            <a:picLocks noChangeAspect="1" noChangeArrowheads="1"/>
          </p:cNvPicPr>
          <p:nvPr/>
        </p:nvPicPr>
        <p:blipFill>
          <a:blip r:embed="rId3"/>
          <a:srcRect l="18584" r="15044"/>
          <a:stretch>
            <a:fillRect/>
          </a:stretch>
        </p:blipFill>
        <p:spPr bwMode="auto">
          <a:xfrm>
            <a:off x="3143240" y="2428868"/>
            <a:ext cx="3500462" cy="4036227"/>
          </a:xfrm>
          <a:prstGeom prst="rect">
            <a:avLst/>
          </a:prstGeom>
          <a:noFill/>
        </p:spPr>
      </p:pic>
      <p:sp>
        <p:nvSpPr>
          <p:cNvPr id="8" name="Ovale 7"/>
          <p:cNvSpPr/>
          <p:nvPr/>
        </p:nvSpPr>
        <p:spPr>
          <a:xfrm>
            <a:off x="3929058" y="4143380"/>
            <a:ext cx="1357322" cy="1428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7572396" y="1857364"/>
            <a:ext cx="857256" cy="135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a:stCxn id="8" idx="7"/>
            <a:endCxn id="9" idx="2"/>
          </p:cNvCxnSpPr>
          <p:nvPr/>
        </p:nvCxnSpPr>
        <p:spPr>
          <a:xfrm rot="5400000" flipH="1" flipV="1">
            <a:off x="5421704" y="2201926"/>
            <a:ext cx="1816592" cy="24847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sp>
        <p:nvSpPr>
          <p:cNvPr id="3" name="Segnaposto contenuto 2"/>
          <p:cNvSpPr>
            <a:spLocks noGrp="1"/>
          </p:cNvSpPr>
          <p:nvPr>
            <p:ph idx="1"/>
          </p:nvPr>
        </p:nvSpPr>
        <p:spPr>
          <a:xfrm>
            <a:off x="0" y="1000108"/>
            <a:ext cx="5214942" cy="5857892"/>
          </a:xfrm>
        </p:spPr>
        <p:txBody>
          <a:bodyPr>
            <a:normAutofit fontScale="85000" lnSpcReduction="10000"/>
          </a:bodyPr>
          <a:lstStyle/>
          <a:p>
            <a:pPr marL="442913" indent="-411163"/>
            <a:r>
              <a:rPr lang="it-IT" dirty="0" smtClean="0"/>
              <a:t>A testimonianza della continuità di vita del centro marsicano, la maggior parte delle aggiunte tarde e dei restauri delle strutture sembra rispettare i piani di frequentazione romani, consentendone l'attribuzione generica ad un'epoca non lontana dalla tarda età imperiale.</a:t>
            </a:r>
          </a:p>
          <a:p>
            <a:pPr marL="442913" indent="-411163"/>
            <a:endParaRPr lang="it-IT" dirty="0" smtClean="0"/>
          </a:p>
          <a:p>
            <a:pPr marL="442913" indent="-411163"/>
            <a:r>
              <a:rPr lang="it-IT" dirty="0" smtClean="0"/>
              <a:t>Anche un miliario ancora </a:t>
            </a:r>
            <a:r>
              <a:rPr lang="it-IT" i="1" dirty="0" smtClean="0"/>
              <a:t>in situ</a:t>
            </a:r>
            <a:r>
              <a:rPr lang="it-IT" dirty="0" smtClean="0"/>
              <a:t> sul decumano massimo documenta il restauro della viabilità urbana attuato dall'imperatore </a:t>
            </a:r>
            <a:r>
              <a:rPr lang="it-IT" dirty="0" err="1" smtClean="0"/>
              <a:t>Magnenzio</a:t>
            </a:r>
            <a:r>
              <a:rPr lang="it-IT" dirty="0" smtClean="0"/>
              <a:t> nella metà del IV secolo.</a:t>
            </a:r>
            <a:endParaRPr lang="it-IT" dirty="0"/>
          </a:p>
        </p:txBody>
      </p:sp>
      <p:pic>
        <p:nvPicPr>
          <p:cNvPr id="41986" name="Picture 2" descr="C:\Users\Laura\Desktop\LAURA\ARCHEO\LAURALAV\ABRUZZO\Marsica\Alba Fucens\Alba Fucens immagini\miliario di Magnenzio 1.jpg"/>
          <p:cNvPicPr>
            <a:picLocks noChangeAspect="1" noChangeArrowheads="1"/>
          </p:cNvPicPr>
          <p:nvPr/>
        </p:nvPicPr>
        <p:blipFill>
          <a:blip r:embed="rId2"/>
          <a:srcRect/>
          <a:stretch>
            <a:fillRect/>
          </a:stretch>
        </p:blipFill>
        <p:spPr bwMode="auto">
          <a:xfrm>
            <a:off x="5268778" y="1000108"/>
            <a:ext cx="3875221" cy="585789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4</a:t>
            </a:r>
            <a:endParaRPr lang="it-IT" dirty="0"/>
          </a:p>
        </p:txBody>
      </p:sp>
      <p:sp>
        <p:nvSpPr>
          <p:cNvPr id="3" name="Segnaposto contenuto 2"/>
          <p:cNvSpPr>
            <a:spLocks noGrp="1"/>
          </p:cNvSpPr>
          <p:nvPr>
            <p:ph idx="1"/>
          </p:nvPr>
        </p:nvSpPr>
        <p:spPr>
          <a:xfrm>
            <a:off x="4071902" y="1500174"/>
            <a:ext cx="5072098" cy="5357826"/>
          </a:xfrm>
        </p:spPr>
        <p:txBody>
          <a:bodyPr>
            <a:normAutofit lnSpcReduction="10000"/>
          </a:bodyPr>
          <a:lstStyle/>
          <a:p>
            <a:pPr marL="446088" indent="-411163"/>
            <a:r>
              <a:rPr lang="it-IT" dirty="0" smtClean="0"/>
              <a:t>Dagli scavi di Alba proviene anche questo ritratto maschile, forse un imperatore (</a:t>
            </a:r>
            <a:r>
              <a:rPr lang="it-IT" dirty="0" err="1" smtClean="0"/>
              <a:t>Massimino</a:t>
            </a:r>
            <a:r>
              <a:rPr lang="it-IT" dirty="0" smtClean="0"/>
              <a:t> </a:t>
            </a:r>
            <a:r>
              <a:rPr lang="it-IT" dirty="0" err="1" smtClean="0"/>
              <a:t>Daia</a:t>
            </a:r>
            <a:r>
              <a:rPr lang="it-IT" dirty="0" smtClean="0"/>
              <a:t> ? Costanzo Cloro ?) o un funzionario di alto rango. Databile tra la fine del </a:t>
            </a:r>
            <a:r>
              <a:rPr lang="it-IT" dirty="0" err="1" smtClean="0"/>
              <a:t>III</a:t>
            </a:r>
            <a:r>
              <a:rPr lang="it-IT" dirty="0" smtClean="0"/>
              <a:t> e l’inizio del IV secolo d.C., la scultura testimonia che una certa vivacità culturale era ancora presente nella colonia marsicana.</a:t>
            </a:r>
            <a:endParaRPr lang="it-IT" dirty="0"/>
          </a:p>
        </p:txBody>
      </p:sp>
      <p:pic>
        <p:nvPicPr>
          <p:cNvPr id="84994" name="Picture 2" descr="immagine"/>
          <p:cNvPicPr>
            <a:picLocks noChangeAspect="1" noChangeArrowheads="1"/>
          </p:cNvPicPr>
          <p:nvPr/>
        </p:nvPicPr>
        <p:blipFill>
          <a:blip r:embed="rId2"/>
          <a:srcRect l="17676" t="2703" r="20162" b="8108"/>
          <a:stretch>
            <a:fillRect/>
          </a:stretch>
        </p:blipFill>
        <p:spPr bwMode="auto">
          <a:xfrm>
            <a:off x="214282" y="1500174"/>
            <a:ext cx="3734242" cy="535782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5</a:t>
            </a:r>
            <a:endParaRPr lang="it-IT" dirty="0"/>
          </a:p>
        </p:txBody>
      </p:sp>
      <p:sp>
        <p:nvSpPr>
          <p:cNvPr id="3" name="Segnaposto contenuto 2"/>
          <p:cNvSpPr>
            <a:spLocks noGrp="1"/>
          </p:cNvSpPr>
          <p:nvPr>
            <p:ph idx="1"/>
          </p:nvPr>
        </p:nvSpPr>
        <p:spPr/>
        <p:txBody>
          <a:bodyPr>
            <a:normAutofit lnSpcReduction="10000"/>
          </a:bodyPr>
          <a:lstStyle/>
          <a:p>
            <a:pPr marL="173038" indent="-7938">
              <a:buNone/>
            </a:pPr>
            <a:r>
              <a:rPr lang="it-IT" dirty="0" smtClean="0"/>
              <a:t>A partire dal </a:t>
            </a:r>
            <a:r>
              <a:rPr lang="it-IT" dirty="0" err="1" smtClean="0"/>
              <a:t>VI</a:t>
            </a:r>
            <a:r>
              <a:rPr lang="it-IT" dirty="0" smtClean="0"/>
              <a:t> secolo è visibile la crisi che investe la città e le trasformazioni si fanno più sostanziali.</a:t>
            </a:r>
          </a:p>
          <a:p>
            <a:r>
              <a:rPr lang="it-IT" dirty="0" smtClean="0"/>
              <a:t>Un forte terremoto provoca pesanti danni alle strutture e numerosi crolli (tempio di Ercole).</a:t>
            </a:r>
          </a:p>
          <a:p>
            <a:r>
              <a:rPr lang="it-IT" dirty="0" smtClean="0"/>
              <a:t>L’abitato si destruttura. Alcune zone vengono abbandonate. Il piano di frequentazione si alza e su di esso si trovano tracce di strutture in legno.</a:t>
            </a:r>
          </a:p>
          <a:p>
            <a:r>
              <a:rPr lang="it-IT" dirty="0" smtClean="0"/>
              <a:t>Nei pozzi si buttano macerie o si occultano oggetti d’uso comune (ceramica, suppellettili).</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5</a:t>
            </a:r>
            <a:endParaRPr lang="it-IT" dirty="0"/>
          </a:p>
        </p:txBody>
      </p:sp>
      <p:pic>
        <p:nvPicPr>
          <p:cNvPr id="44040" name="Picture 8" descr="http://www.archeologia.beniculturali.it/getImage.php?id=1242&amp;w=800&amp;h=600&amp;f=0&amp;.jpg"/>
          <p:cNvPicPr>
            <a:picLocks noChangeAspect="1" noChangeArrowheads="1"/>
          </p:cNvPicPr>
          <p:nvPr/>
        </p:nvPicPr>
        <p:blipFill>
          <a:blip r:embed="rId2"/>
          <a:srcRect/>
          <a:stretch>
            <a:fillRect/>
          </a:stretch>
        </p:blipFill>
        <p:spPr bwMode="auto">
          <a:xfrm>
            <a:off x="0" y="1571612"/>
            <a:ext cx="9144000" cy="5286388"/>
          </a:xfrm>
          <a:prstGeom prst="rect">
            <a:avLst/>
          </a:prstGeom>
          <a:noFill/>
        </p:spPr>
      </p:pic>
      <p:pic>
        <p:nvPicPr>
          <p:cNvPr id="44042" name="Picture 10" descr="Alba Fucens, ritratto di anziano dal riempimento della cisterna"/>
          <p:cNvPicPr>
            <a:picLocks noChangeAspect="1" noChangeArrowheads="1"/>
          </p:cNvPicPr>
          <p:nvPr/>
        </p:nvPicPr>
        <p:blipFill>
          <a:blip r:embed="rId3"/>
          <a:srcRect/>
          <a:stretch>
            <a:fillRect/>
          </a:stretch>
        </p:blipFill>
        <p:spPr bwMode="auto">
          <a:xfrm>
            <a:off x="0" y="4143356"/>
            <a:ext cx="2084597" cy="271464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071546"/>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5</a:t>
            </a:r>
            <a:endParaRPr lang="it-IT" dirty="0"/>
          </a:p>
        </p:txBody>
      </p:sp>
      <p:sp>
        <p:nvSpPr>
          <p:cNvPr id="4" name="Segnaposto contenuto 3"/>
          <p:cNvSpPr>
            <a:spLocks noGrp="1"/>
          </p:cNvSpPr>
          <p:nvPr>
            <p:ph idx="1"/>
          </p:nvPr>
        </p:nvSpPr>
        <p:spPr>
          <a:xfrm>
            <a:off x="0" y="928670"/>
            <a:ext cx="9144000" cy="3143272"/>
          </a:xfrm>
        </p:spPr>
        <p:txBody>
          <a:bodyPr>
            <a:normAutofit fontScale="92500" lnSpcReduction="10000"/>
          </a:bodyPr>
          <a:lstStyle/>
          <a:p>
            <a:r>
              <a:rPr lang="it-IT" dirty="0" smtClean="0"/>
              <a:t>Sempre nel </a:t>
            </a:r>
            <a:r>
              <a:rPr lang="it-IT" dirty="0" err="1" smtClean="0"/>
              <a:t>VI</a:t>
            </a:r>
            <a:r>
              <a:rPr lang="it-IT" dirty="0" smtClean="0"/>
              <a:t> secolo, un’aula di culto cristiana occupa le strutture del tempio di Apollo: i rilievi scultorei della chiesa documentano ben tre fasi costruttive o di mutamento dell'arredo liturgico della chiesa (</a:t>
            </a:r>
            <a:r>
              <a:rPr lang="it-IT" dirty="0" err="1" smtClean="0"/>
              <a:t>VI</a:t>
            </a:r>
            <a:r>
              <a:rPr lang="it-IT" dirty="0" smtClean="0"/>
              <a:t>, IX e XII secolo).</a:t>
            </a:r>
          </a:p>
          <a:p>
            <a:r>
              <a:rPr lang="it-IT" dirty="0" smtClean="0"/>
              <a:t>Le fonti storiche attestano inoltre l'esistenza del monastero </a:t>
            </a:r>
            <a:r>
              <a:rPr lang="it-IT" dirty="0" err="1" smtClean="0"/>
              <a:t>cassinese</a:t>
            </a:r>
            <a:r>
              <a:rPr lang="it-IT" dirty="0" smtClean="0"/>
              <a:t> di S. Angelo dalla seconda metà del IX secolo.</a:t>
            </a:r>
            <a:endParaRPr lang="it-IT" dirty="0"/>
          </a:p>
        </p:txBody>
      </p:sp>
      <p:pic>
        <p:nvPicPr>
          <p:cNvPr id="49154" name="Picture 2" descr="http://www.museodellamarsica.beniculturali.it/getImage.php?id=297&amp;w=800&amp;h=600&amp;f=0&amp;.jpg"/>
          <p:cNvPicPr>
            <a:picLocks noChangeAspect="1" noChangeArrowheads="1"/>
          </p:cNvPicPr>
          <p:nvPr/>
        </p:nvPicPr>
        <p:blipFill>
          <a:blip r:embed="rId2"/>
          <a:srcRect/>
          <a:stretch>
            <a:fillRect/>
          </a:stretch>
        </p:blipFill>
        <p:spPr bwMode="auto">
          <a:xfrm>
            <a:off x="2857488" y="3929066"/>
            <a:ext cx="2528646" cy="2928934"/>
          </a:xfrm>
          <a:prstGeom prst="rect">
            <a:avLst/>
          </a:prstGeom>
          <a:noFill/>
        </p:spPr>
      </p:pic>
      <p:pic>
        <p:nvPicPr>
          <p:cNvPr id="49156" name="Picture 4" descr="http://www.museodellamarsica.beniculturali.it/getImage.php?id=274&amp;w=800&amp;h=600&amp;f=0&amp;.jpg"/>
          <p:cNvPicPr>
            <a:picLocks noChangeAspect="1" noChangeArrowheads="1"/>
          </p:cNvPicPr>
          <p:nvPr/>
        </p:nvPicPr>
        <p:blipFill>
          <a:blip r:embed="rId3"/>
          <a:srcRect/>
          <a:stretch>
            <a:fillRect/>
          </a:stretch>
        </p:blipFill>
        <p:spPr bwMode="auto">
          <a:xfrm>
            <a:off x="0" y="3945752"/>
            <a:ext cx="2786050" cy="2912247"/>
          </a:xfrm>
          <a:prstGeom prst="rect">
            <a:avLst/>
          </a:prstGeom>
          <a:noFill/>
        </p:spPr>
      </p:pic>
      <p:pic>
        <p:nvPicPr>
          <p:cNvPr id="49158" name="Picture 6" descr="http://www.museodellamarsica.beniculturali.it/getImage.php?id=267&amp;w=800&amp;h=600&amp;f=0&amp;.jpg"/>
          <p:cNvPicPr>
            <a:picLocks noChangeAspect="1" noChangeArrowheads="1"/>
          </p:cNvPicPr>
          <p:nvPr/>
        </p:nvPicPr>
        <p:blipFill>
          <a:blip r:embed="rId4"/>
          <a:srcRect/>
          <a:stretch>
            <a:fillRect/>
          </a:stretch>
        </p:blipFill>
        <p:spPr bwMode="auto">
          <a:xfrm>
            <a:off x="5429256" y="3944475"/>
            <a:ext cx="3714744" cy="291352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285860"/>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5</a:t>
            </a:r>
            <a:endParaRPr lang="it-IT" dirty="0"/>
          </a:p>
        </p:txBody>
      </p:sp>
      <p:pic>
        <p:nvPicPr>
          <p:cNvPr id="50179" name="Picture 3" descr="C:\Users\Laura\Desktop\LAURA\ARCHEO\LAURALAV\ABRUZZO\Marsica\Alba Fucens\Alba Fucens immagini\S. Pietro\S. Pietro di Alba 1.jpg"/>
          <p:cNvPicPr>
            <a:picLocks noChangeAspect="1" noChangeArrowheads="1"/>
          </p:cNvPicPr>
          <p:nvPr/>
        </p:nvPicPr>
        <p:blipFill>
          <a:blip r:embed="rId2"/>
          <a:srcRect/>
          <a:stretch>
            <a:fillRect/>
          </a:stretch>
        </p:blipFill>
        <p:spPr bwMode="auto">
          <a:xfrm>
            <a:off x="1142976" y="1343012"/>
            <a:ext cx="6893735" cy="551498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6</a:t>
            </a:r>
            <a:endParaRPr lang="it-IT" dirty="0"/>
          </a:p>
        </p:txBody>
      </p:sp>
      <p:sp>
        <p:nvSpPr>
          <p:cNvPr id="4" name="Segnaposto contenuto 3"/>
          <p:cNvSpPr>
            <a:spLocks noGrp="1"/>
          </p:cNvSpPr>
          <p:nvPr>
            <p:ph idx="1"/>
          </p:nvPr>
        </p:nvSpPr>
        <p:spPr>
          <a:xfrm>
            <a:off x="0" y="1285860"/>
            <a:ext cx="9144000" cy="5572140"/>
          </a:xfrm>
        </p:spPr>
        <p:txBody>
          <a:bodyPr>
            <a:normAutofit fontScale="92500" lnSpcReduction="10000"/>
          </a:bodyPr>
          <a:lstStyle/>
          <a:p>
            <a:r>
              <a:rPr lang="it-IT" dirty="0" smtClean="0"/>
              <a:t>Nel 1066 è testimoniato per la prima volta il castello di Albe.</a:t>
            </a:r>
          </a:p>
          <a:p>
            <a:r>
              <a:rPr lang="it-IT" dirty="0" smtClean="0"/>
              <a:t>alla fine del XIII sec. la fortificazione è restaurata con l’aiuto degli uomini del vicino castello di </a:t>
            </a:r>
            <a:r>
              <a:rPr lang="it-IT" dirty="0" err="1" smtClean="0"/>
              <a:t>Carce</a:t>
            </a:r>
            <a:r>
              <a:rPr lang="it-IT" dirty="0" smtClean="0"/>
              <a:t>. Dopo circa un secolo, tuttavia, la fortezza viene riedificata, poiché nelle forme attuali il castello è databile al XIV secolo o poco oltre.</a:t>
            </a:r>
          </a:p>
          <a:p>
            <a:r>
              <a:rPr lang="it-IT" dirty="0" smtClean="0"/>
              <a:t>Successivamente il castello passa ai nuovi feudatari, gli Orsini, e poco dopo ai Colonna, che ne sono i proprietari fino all'età napoleonica.</a:t>
            </a:r>
          </a:p>
          <a:p>
            <a:r>
              <a:rPr lang="it-IT" dirty="0" smtClean="0"/>
              <a:t>Attorno al castello, sul colle di S. Nicola, fu edificato nel pieno Medioevo il borgo che costituì il nuovo nucleo urbano; questo abitato fu distrutto dal terribile terremoto del 1915.</a:t>
            </a:r>
            <a:endParaRPr 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214422"/>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fasi costruttive 6</a:t>
            </a:r>
            <a:endParaRPr lang="it-IT" dirty="0"/>
          </a:p>
        </p:txBody>
      </p:sp>
      <p:pic>
        <p:nvPicPr>
          <p:cNvPr id="51202" name="Picture 2" descr="C:\Users\Laura\Desktop\LAURA\ARCHEO\LAURALAV\ABRUZZO\Marsica\Alba Fucens\Alba Fucens immagini\castello\castello 4.jpg"/>
          <p:cNvPicPr>
            <a:picLocks noChangeAspect="1" noChangeArrowheads="1"/>
          </p:cNvPicPr>
          <p:nvPr/>
        </p:nvPicPr>
        <p:blipFill>
          <a:blip r:embed="rId2"/>
          <a:srcRect/>
          <a:stretch>
            <a:fillRect/>
          </a:stretch>
        </p:blipFill>
        <p:spPr bwMode="auto">
          <a:xfrm>
            <a:off x="785786" y="1228703"/>
            <a:ext cx="7500990" cy="562929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Laura\Desktop\LAURA\ARCHEO\LAURALAV\ABRUZZO\Marsica\Alba Fucens\Alba Fucens immagini\abruzzo_grande[1].jpg"/>
          <p:cNvPicPr>
            <a:picLocks noChangeAspect="1" noChangeArrowheads="1"/>
          </p:cNvPicPr>
          <p:nvPr/>
        </p:nvPicPr>
        <p:blipFill>
          <a:blip r:embed="rId2"/>
          <a:srcRect l="-468" t="58140" r="38274"/>
          <a:stretch>
            <a:fillRect/>
          </a:stretch>
        </p:blipFill>
        <p:spPr bwMode="auto">
          <a:xfrm>
            <a:off x="0" y="500042"/>
            <a:ext cx="9144066" cy="6357958"/>
          </a:xfrm>
          <a:prstGeom prst="rect">
            <a:avLst/>
          </a:prstGeom>
          <a:noFill/>
        </p:spPr>
      </p:pic>
      <p:sp>
        <p:nvSpPr>
          <p:cNvPr id="3" name="Ovale 2"/>
          <p:cNvSpPr/>
          <p:nvPr/>
        </p:nvSpPr>
        <p:spPr>
          <a:xfrm>
            <a:off x="2714612" y="785794"/>
            <a:ext cx="1285884" cy="1214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C:\Users\Laura\Desktop\LAURA\ARCHEO\LAURALAV\ABRUZZO\Marsica\Alba Fucens\Alba Fucens immagini\mosaico-domus-alba-fucens.jpg"/>
          <p:cNvPicPr>
            <a:picLocks noChangeAspect="1" noChangeArrowheads="1"/>
          </p:cNvPicPr>
          <p:nvPr/>
        </p:nvPicPr>
        <p:blipFill>
          <a:blip r:embed="rId2"/>
          <a:srcRect/>
          <a:stretch>
            <a:fillRect/>
          </a:stretch>
        </p:blipFill>
        <p:spPr bwMode="auto">
          <a:xfrm>
            <a:off x="-48484" y="357166"/>
            <a:ext cx="9192484" cy="6143644"/>
          </a:xfrm>
          <a:prstGeom prst="rect">
            <a:avLst/>
          </a:prstGeom>
          <a:noFill/>
        </p:spPr>
      </p:pic>
      <p:sp>
        <p:nvSpPr>
          <p:cNvPr id="7" name="Rettangolo 6"/>
          <p:cNvSpPr/>
          <p:nvPr/>
        </p:nvSpPr>
        <p:spPr>
          <a:xfrm>
            <a:off x="500034" y="4071942"/>
            <a:ext cx="8044190" cy="2154436"/>
          </a:xfrm>
          <a:prstGeom prst="rect">
            <a:avLst/>
          </a:prstGeom>
          <a:noFill/>
        </p:spPr>
        <p:txBody>
          <a:bodyPr wrap="none" lIns="91440" tIns="45720" rIns="91440" bIns="45720">
            <a:spAutoFit/>
          </a:bodyPr>
          <a:lstStyle/>
          <a:p>
            <a:pPr algn="ctr"/>
            <a:r>
              <a:rPr lang="it-IT"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ARCHEOLOGIA</a:t>
            </a:r>
          </a:p>
          <a:p>
            <a:pPr algn="ctr"/>
            <a:r>
              <a:rPr lang="it-IT"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monumenti</a:t>
            </a:r>
            <a:endParaRPr lang="it-IT"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2984"/>
          </a:xfrm>
        </p:spPr>
        <p:txBody>
          <a:bodyPr>
            <a:normAutofit/>
          </a:bodyPr>
          <a:lstStyle/>
          <a:p>
            <a:r>
              <a:rPr lang="it-IT" dirty="0" smtClean="0">
                <a:ln w="6350">
                  <a:solidFill>
                    <a:schemeClr val="tx1"/>
                  </a:solidFill>
                </a:ln>
                <a:solidFill>
                  <a:schemeClr val="tx1"/>
                </a:solidFill>
              </a:rPr>
              <a:t>La viabilità – Via del Miliario</a:t>
            </a:r>
            <a:endParaRPr lang="it-IT" dirty="0"/>
          </a:p>
        </p:txBody>
      </p:sp>
      <p:sp>
        <p:nvSpPr>
          <p:cNvPr id="3" name="Segnaposto contenuto 2"/>
          <p:cNvSpPr>
            <a:spLocks noGrp="1"/>
          </p:cNvSpPr>
          <p:nvPr>
            <p:ph idx="1"/>
          </p:nvPr>
        </p:nvSpPr>
        <p:spPr>
          <a:xfrm>
            <a:off x="0" y="1142984"/>
            <a:ext cx="5214942" cy="5715016"/>
          </a:xfrm>
        </p:spPr>
        <p:txBody>
          <a:bodyPr>
            <a:normAutofit fontScale="92500" lnSpcReduction="20000"/>
          </a:bodyPr>
          <a:lstStyle/>
          <a:p>
            <a:pPr marL="277813" indent="-277813"/>
            <a:r>
              <a:rPr lang="it-IT" dirty="0" smtClean="0"/>
              <a:t>Il </a:t>
            </a:r>
            <a:r>
              <a:rPr lang="it-IT" i="1" dirty="0" err="1" smtClean="0"/>
              <a:t>decumanus</a:t>
            </a:r>
            <a:r>
              <a:rPr lang="it-IT" i="1" dirty="0" smtClean="0"/>
              <a:t> </a:t>
            </a:r>
            <a:r>
              <a:rPr lang="it-IT" i="1" dirty="0" err="1" smtClean="0"/>
              <a:t>maximus</a:t>
            </a:r>
            <a:r>
              <a:rPr lang="it-IT" dirty="0" smtClean="0"/>
              <a:t> è la strada che fiancheggia verso occidente il Foro, la Basilica, il </a:t>
            </a:r>
            <a:r>
              <a:rPr lang="it-IT" i="1" dirty="0" err="1" smtClean="0"/>
              <a:t>macellum</a:t>
            </a:r>
            <a:r>
              <a:rPr lang="it-IT" dirty="0" smtClean="0"/>
              <a:t>, le terme, per uscire, con una leggera deviazione, direttamente da Porta Sud. Questa strada, larga fra i m. 3.67 ed i m. 4.34, è fiancheggiata da marciapiedi di cm. 30/40 di altezza; l'attuale denominazione di via del Miliario la si deve al rinvenimento del miliario di </a:t>
            </a:r>
            <a:r>
              <a:rPr lang="it-IT" dirty="0" err="1" smtClean="0"/>
              <a:t>Magnenzio</a:t>
            </a:r>
            <a:r>
              <a:rPr lang="it-IT" dirty="0" smtClean="0"/>
              <a:t>.</a:t>
            </a:r>
          </a:p>
          <a:p>
            <a:pPr marL="277813" indent="-277813"/>
            <a:endParaRPr lang="it-IT" dirty="0" smtClean="0"/>
          </a:p>
          <a:p>
            <a:pPr marL="277813" indent="-277813"/>
            <a:r>
              <a:rPr lang="it-IT" dirty="0" smtClean="0"/>
              <a:t>Su questa via, come sulla parallela via dei pilastri, si aprivano numerose botteghe</a:t>
            </a:r>
            <a:endParaRPr lang="it-IT" dirty="0"/>
          </a:p>
        </p:txBody>
      </p:sp>
      <p:pic>
        <p:nvPicPr>
          <p:cNvPr id="53250" name="Picture 2" descr="C:\Users\Laura\Desktop\LAURA\ARCHEO\LAURALAV\ABRUZZO\Marsica\Alba Fucens\Alba Fucens immagini\pianta[1].jpg"/>
          <p:cNvPicPr>
            <a:picLocks noChangeAspect="1" noChangeArrowheads="1"/>
          </p:cNvPicPr>
          <p:nvPr/>
        </p:nvPicPr>
        <p:blipFill>
          <a:blip r:embed="rId2"/>
          <a:srcRect l="5420" r="4977"/>
          <a:stretch>
            <a:fillRect/>
          </a:stretch>
        </p:blipFill>
        <p:spPr bwMode="auto">
          <a:xfrm>
            <a:off x="5286348" y="1500174"/>
            <a:ext cx="3857652" cy="47625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142984"/>
          </a:xfrm>
        </p:spPr>
        <p:txBody>
          <a:bodyPr/>
          <a:lstStyle/>
          <a:p>
            <a:r>
              <a:rPr lang="it-IT" dirty="0" smtClean="0">
                <a:ln w="6350">
                  <a:solidFill>
                    <a:schemeClr val="tx1"/>
                  </a:solidFill>
                </a:ln>
                <a:solidFill>
                  <a:schemeClr val="tx1"/>
                </a:solidFill>
              </a:rPr>
              <a:t>La viabilità – Via del Miliario</a:t>
            </a:r>
            <a:endParaRPr lang="it-IT" dirty="0"/>
          </a:p>
        </p:txBody>
      </p:sp>
      <p:pic>
        <p:nvPicPr>
          <p:cNvPr id="54274" name="Picture 2" descr="C:\Users\Laura\Desktop\LAURA\ARCHEO\LAURALAV\ABRUZZO\Marsica\Alba Fucens\Alba Fucens immagini\veduta d'insieme.jpg"/>
          <p:cNvPicPr>
            <a:picLocks noChangeAspect="1" noChangeArrowheads="1"/>
          </p:cNvPicPr>
          <p:nvPr/>
        </p:nvPicPr>
        <p:blipFill>
          <a:blip r:embed="rId2" cstate="print"/>
          <a:srcRect b="5851"/>
          <a:stretch>
            <a:fillRect/>
          </a:stretch>
        </p:blipFill>
        <p:spPr bwMode="auto">
          <a:xfrm>
            <a:off x="0" y="1110507"/>
            <a:ext cx="9144000" cy="574749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2984"/>
          </a:xfrm>
        </p:spPr>
        <p:txBody>
          <a:bodyPr/>
          <a:lstStyle/>
          <a:p>
            <a:r>
              <a:rPr lang="it-IT" dirty="0" smtClean="0">
                <a:ln w="6350">
                  <a:solidFill>
                    <a:schemeClr val="tx1"/>
                  </a:solidFill>
                </a:ln>
                <a:solidFill>
                  <a:schemeClr val="tx1"/>
                </a:solidFill>
              </a:rPr>
              <a:t>La viabilità – Via dei Pilastri</a:t>
            </a:r>
            <a:endParaRPr lang="it-IT" dirty="0"/>
          </a:p>
        </p:txBody>
      </p:sp>
      <p:sp>
        <p:nvSpPr>
          <p:cNvPr id="3" name="Segnaposto contenuto 2"/>
          <p:cNvSpPr>
            <a:spLocks noGrp="1"/>
          </p:cNvSpPr>
          <p:nvPr>
            <p:ph idx="1"/>
          </p:nvPr>
        </p:nvSpPr>
        <p:spPr>
          <a:xfrm>
            <a:off x="0" y="1285860"/>
            <a:ext cx="5214942" cy="5572140"/>
          </a:xfrm>
        </p:spPr>
        <p:txBody>
          <a:bodyPr>
            <a:normAutofit fontScale="92500" lnSpcReduction="20000"/>
          </a:bodyPr>
          <a:lstStyle/>
          <a:p>
            <a:pPr marL="442913" indent="-411163"/>
            <a:r>
              <a:rPr lang="it-IT" dirty="0" smtClean="0"/>
              <a:t>Parallela al </a:t>
            </a:r>
            <a:r>
              <a:rPr lang="it-IT" i="1" dirty="0" err="1" smtClean="0"/>
              <a:t>decumanus</a:t>
            </a:r>
            <a:r>
              <a:rPr lang="it-IT" i="1" dirty="0" smtClean="0"/>
              <a:t> </a:t>
            </a:r>
            <a:r>
              <a:rPr lang="it-IT" i="1" dirty="0" err="1" smtClean="0"/>
              <a:t>maximus</a:t>
            </a:r>
            <a:r>
              <a:rPr lang="it-IT" dirty="0" smtClean="0"/>
              <a:t>, posta subito ad ovest del Foro, della Basilica, delle Terme e del cosiddetto Santuario di Ercole, è la via dei Pilastri, largo circa m. 4.30 e fiancheggiato da marciapiedi di circa cm. 30/40 di altezza. Questo asse viario partiva dall'ingresso della grande terrazza nord e scendeva verso sud fiancheggiando l’isolato centrale. È detto così per la presenza di alcuni pilastri in pietra fatti oggetto di </a:t>
            </a:r>
            <a:r>
              <a:rPr lang="it-IT" dirty="0" err="1" smtClean="0"/>
              <a:t>anastilosi</a:t>
            </a:r>
            <a:r>
              <a:rPr lang="it-IT" dirty="0" smtClean="0"/>
              <a:t> dopo la scoperta.</a:t>
            </a:r>
            <a:endParaRPr lang="it-IT" dirty="0"/>
          </a:p>
        </p:txBody>
      </p:sp>
      <p:pic>
        <p:nvPicPr>
          <p:cNvPr id="4" name="Picture 2" descr="C:\Users\Laura\Desktop\LAURA\ARCHEO\LAURALAV\ABRUZZO\Marsica\Alba Fucens\Alba Fucens immagini\pianta[1].jpg"/>
          <p:cNvPicPr>
            <a:picLocks noChangeAspect="1" noChangeArrowheads="1"/>
          </p:cNvPicPr>
          <p:nvPr/>
        </p:nvPicPr>
        <p:blipFill>
          <a:blip r:embed="rId2"/>
          <a:srcRect l="5420" r="4977"/>
          <a:stretch>
            <a:fillRect/>
          </a:stretch>
        </p:blipFill>
        <p:spPr bwMode="auto">
          <a:xfrm>
            <a:off x="5286348" y="1500174"/>
            <a:ext cx="3857652" cy="47625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357298"/>
          </a:xfrm>
        </p:spPr>
        <p:txBody>
          <a:bodyPr/>
          <a:lstStyle/>
          <a:p>
            <a:r>
              <a:rPr lang="it-IT" dirty="0" smtClean="0">
                <a:ln w="6350">
                  <a:solidFill>
                    <a:schemeClr val="tx1"/>
                  </a:solidFill>
                </a:ln>
                <a:solidFill>
                  <a:schemeClr val="tx1"/>
                </a:solidFill>
              </a:rPr>
              <a:t>La viabilità – Via dei Pilastri</a:t>
            </a:r>
            <a:endParaRPr lang="it-IT" dirty="0"/>
          </a:p>
        </p:txBody>
      </p:sp>
      <p:pic>
        <p:nvPicPr>
          <p:cNvPr id="55299" name="Picture 3" descr="C:\Users\Laura\Desktop\LAURA\ARCHEO\LAURALAV\ABRUZZO\Marsica\Alba Fucens\Alba Fucens immagini\Alba Fucens, via dei pilastri 10.jpg"/>
          <p:cNvPicPr>
            <a:picLocks noChangeAspect="1" noChangeArrowheads="1"/>
          </p:cNvPicPr>
          <p:nvPr/>
        </p:nvPicPr>
        <p:blipFill>
          <a:blip r:embed="rId2"/>
          <a:srcRect b="19420"/>
          <a:stretch>
            <a:fillRect/>
          </a:stretch>
        </p:blipFill>
        <p:spPr bwMode="auto">
          <a:xfrm>
            <a:off x="1" y="1327197"/>
            <a:ext cx="9144000" cy="5530803"/>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214422"/>
          </a:xfrm>
        </p:spPr>
        <p:txBody>
          <a:bodyPr/>
          <a:lstStyle/>
          <a:p>
            <a:r>
              <a:rPr lang="it-IT" dirty="0" smtClean="0">
                <a:ln w="6350">
                  <a:solidFill>
                    <a:schemeClr val="tx1"/>
                  </a:solidFill>
                </a:ln>
                <a:solidFill>
                  <a:schemeClr val="tx1"/>
                </a:solidFill>
              </a:rPr>
              <a:t>La viabilità – Via dell’Elefante</a:t>
            </a:r>
            <a:endParaRPr lang="it-IT" dirty="0"/>
          </a:p>
        </p:txBody>
      </p:sp>
      <p:sp>
        <p:nvSpPr>
          <p:cNvPr id="4" name="Segnaposto contenuto 3"/>
          <p:cNvSpPr>
            <a:spLocks noGrp="1"/>
          </p:cNvSpPr>
          <p:nvPr>
            <p:ph idx="1"/>
          </p:nvPr>
        </p:nvSpPr>
        <p:spPr>
          <a:xfrm>
            <a:off x="0" y="1357298"/>
            <a:ext cx="5214942" cy="5500702"/>
          </a:xfrm>
        </p:spPr>
        <p:txBody>
          <a:bodyPr>
            <a:normAutofit fontScale="92500" lnSpcReduction="20000"/>
          </a:bodyPr>
          <a:lstStyle/>
          <a:p>
            <a:pPr marL="442913" indent="-411163"/>
            <a:r>
              <a:rPr lang="it-IT" dirty="0" smtClean="0"/>
              <a:t>Il </a:t>
            </a:r>
            <a:r>
              <a:rPr lang="it-IT" i="1" dirty="0" smtClean="0"/>
              <a:t>cardo </a:t>
            </a:r>
            <a:r>
              <a:rPr lang="it-IT" i="1" dirty="0" err="1" smtClean="0"/>
              <a:t>maximus</a:t>
            </a:r>
            <a:r>
              <a:rPr lang="it-IT" dirty="0" smtClean="0"/>
              <a:t>, che delimitava a sud l’area del Foro, dai primi ricercatori, fu denominato via dell'Elefante poiché vi rinvennero un sedile in marmo decorato da protomi di elefanti; la via separa l'edificio della Basilica dal Foro porticato per risalire in direzione di Porta di Massa collegando così tutti i decumani. Attualmente, questa strada, proseguendo verso ovest, taglia la cinta muraria, testimoniando l’ampliamento dell’antica colonia.</a:t>
            </a:r>
            <a:endParaRPr lang="it-IT" dirty="0"/>
          </a:p>
        </p:txBody>
      </p:sp>
      <p:pic>
        <p:nvPicPr>
          <p:cNvPr id="5" name="Picture 2" descr="C:\Users\Laura\Desktop\LAURA\ARCHEO\LAURALAV\ABRUZZO\Marsica\Alba Fucens\Alba Fucens immagini\pianta[1].jpg"/>
          <p:cNvPicPr>
            <a:picLocks noChangeAspect="1" noChangeArrowheads="1"/>
          </p:cNvPicPr>
          <p:nvPr/>
        </p:nvPicPr>
        <p:blipFill>
          <a:blip r:embed="rId2"/>
          <a:srcRect l="5420" r="4977"/>
          <a:stretch>
            <a:fillRect/>
          </a:stretch>
        </p:blipFill>
        <p:spPr bwMode="auto">
          <a:xfrm>
            <a:off x="5286348" y="1500174"/>
            <a:ext cx="3857652" cy="47625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La viabilità – Via dell’Elefante</a:t>
            </a:r>
            <a:endParaRPr lang="it-IT" dirty="0"/>
          </a:p>
        </p:txBody>
      </p:sp>
      <p:pic>
        <p:nvPicPr>
          <p:cNvPr id="56322" name="Picture 2" descr="C:\Users\Laura\Desktop\LAURA\ARCHEO\LAURALAV\ABRUZZO\Marsica\Alba Fucens\Alba Fucens immagini\cardo maximus, via dell'elefante 1.jpg"/>
          <p:cNvPicPr>
            <a:picLocks noChangeAspect="1" noChangeArrowheads="1"/>
          </p:cNvPicPr>
          <p:nvPr/>
        </p:nvPicPr>
        <p:blipFill>
          <a:blip r:embed="rId2"/>
          <a:srcRect b="15000"/>
          <a:stretch>
            <a:fillRect/>
          </a:stretch>
        </p:blipFill>
        <p:spPr bwMode="auto">
          <a:xfrm>
            <a:off x="0" y="1028678"/>
            <a:ext cx="9144000" cy="582932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Le botteghe</a:t>
            </a:r>
            <a:endParaRPr lang="it-IT" dirty="0"/>
          </a:p>
        </p:txBody>
      </p:sp>
      <p:sp>
        <p:nvSpPr>
          <p:cNvPr id="4" name="Segnaposto contenuto 3"/>
          <p:cNvSpPr>
            <a:spLocks noGrp="1"/>
          </p:cNvSpPr>
          <p:nvPr>
            <p:ph idx="1"/>
          </p:nvPr>
        </p:nvSpPr>
        <p:spPr>
          <a:xfrm>
            <a:off x="0" y="785794"/>
            <a:ext cx="9144000" cy="2571768"/>
          </a:xfrm>
        </p:spPr>
        <p:txBody>
          <a:bodyPr>
            <a:normAutofit/>
          </a:bodyPr>
          <a:lstStyle/>
          <a:p>
            <a:pPr marL="173038" indent="-7938">
              <a:buNone/>
            </a:pPr>
            <a:r>
              <a:rPr lang="it-IT" sz="2400" dirty="0" smtClean="0"/>
              <a:t>Numerose si aprivano lungo le strade principali. Costituivano il piano terra delle </a:t>
            </a:r>
            <a:r>
              <a:rPr lang="it-IT" sz="2400" i="1" dirty="0" err="1" smtClean="0"/>
              <a:t>insulae</a:t>
            </a:r>
            <a:r>
              <a:rPr lang="it-IT" sz="2400" dirty="0" smtClean="0"/>
              <a:t> (piccoli condomini) che erano inserite negli isolati regolari della città. La ripartizione delle botteghe prevedeva che ogni singola unità raggiungesse le dimensioni di m. 5/5.50 di larghezza per una lunghezza di m. 9/12. Una divisione interna prevedeva anche l'esistenza di un retrobottega. </a:t>
            </a:r>
            <a:endParaRPr lang="it-IT" sz="2400" dirty="0"/>
          </a:p>
        </p:txBody>
      </p:sp>
      <p:pic>
        <p:nvPicPr>
          <p:cNvPr id="57346" name="Picture 2" descr="C:\Users\Laura\Desktop\LAURA\ARCHEO\LAURALAV\ABRUZZO\Marsica\Alba Fucens\Alba Fucens immagini\area centrale Mertens 1960.jpg"/>
          <p:cNvPicPr>
            <a:picLocks noChangeAspect="1" noChangeArrowheads="1"/>
          </p:cNvPicPr>
          <p:nvPr/>
        </p:nvPicPr>
        <p:blipFill>
          <a:blip r:embed="rId2"/>
          <a:srcRect/>
          <a:stretch>
            <a:fillRect/>
          </a:stretch>
        </p:blipFill>
        <p:spPr bwMode="auto">
          <a:xfrm>
            <a:off x="4857752" y="3316984"/>
            <a:ext cx="4286248" cy="3541016"/>
          </a:xfrm>
          <a:prstGeom prst="rect">
            <a:avLst/>
          </a:prstGeom>
          <a:noFill/>
        </p:spPr>
      </p:pic>
      <p:sp>
        <p:nvSpPr>
          <p:cNvPr id="7" name="CasellaDiTesto 6"/>
          <p:cNvSpPr txBox="1"/>
          <p:nvPr/>
        </p:nvSpPr>
        <p:spPr>
          <a:xfrm>
            <a:off x="214282" y="3000372"/>
            <a:ext cx="4714908" cy="3928528"/>
          </a:xfrm>
          <a:prstGeom prst="rect">
            <a:avLst/>
          </a:prstGeom>
          <a:noFill/>
        </p:spPr>
        <p:txBody>
          <a:bodyPr wrap="square" rtlCol="0">
            <a:spAutoFit/>
          </a:bodyPr>
          <a:lstStyle/>
          <a:p>
            <a:r>
              <a:rPr lang="it-IT" sz="2400" dirty="0" smtClean="0"/>
              <a:t>In alcune di esse si vedono ancora grossi contenitori di ceramica incassati nel pavimento, da cui si potevano attingere, per mezzo di orci o </a:t>
            </a:r>
            <a:r>
              <a:rPr lang="it-IT" sz="2400" dirty="0" err="1" smtClean="0"/>
              <a:t>attingitoi</a:t>
            </a:r>
            <a:r>
              <a:rPr lang="it-IT" sz="2400" dirty="0" smtClean="0"/>
              <a:t>, olio, vino, ecc. Tutta la serie di botteghe era preceduta da soglie in pietra con scanalature per lo scorrimento di pannelli mobili, per la chiusura dei locali.</a:t>
            </a:r>
            <a:endParaRPr lang="it-IT" sz="2400" dirty="0"/>
          </a:p>
        </p:txBody>
      </p:sp>
      <p:sp>
        <p:nvSpPr>
          <p:cNvPr id="8" name="Rettangolo 7"/>
          <p:cNvSpPr/>
          <p:nvPr/>
        </p:nvSpPr>
        <p:spPr>
          <a:xfrm>
            <a:off x="5429256" y="3357562"/>
            <a:ext cx="1571636" cy="571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5500694" y="6429396"/>
            <a:ext cx="1571636" cy="428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p:cNvCxnSpPr/>
          <p:nvPr/>
        </p:nvCxnSpPr>
        <p:spPr>
          <a:xfrm rot="5400000">
            <a:off x="5357818" y="3643314"/>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rot="5400000">
            <a:off x="5572132" y="3643314"/>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rot="5400000">
            <a:off x="5786446" y="3643314"/>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rot="16200000" flipH="1">
            <a:off x="6001554" y="3642520"/>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rot="5400000">
            <a:off x="6286512" y="3643314"/>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p:nvPr/>
        </p:nvCxnSpPr>
        <p:spPr>
          <a:xfrm>
            <a:off x="8501090" y="3571876"/>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rot="5400000">
            <a:off x="6500826" y="3643314"/>
            <a:ext cx="5715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rot="5400000">
            <a:off x="5500706" y="6643698"/>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rot="5400000">
            <a:off x="5644376" y="6642904"/>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rot="5400000">
            <a:off x="5857896" y="6643698"/>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9" idx="0"/>
            <a:endCxn id="9" idx="2"/>
          </p:cNvCxnSpPr>
          <p:nvPr/>
        </p:nvCxnSpPr>
        <p:spPr>
          <a:xfrm rot="16200000" flipH="1">
            <a:off x="6072210" y="6643698"/>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rot="5400000">
            <a:off x="6286524" y="6643698"/>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8929718" y="514351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rot="5400000">
            <a:off x="6500838" y="6643698"/>
            <a:ext cx="42860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ln w="6350">
                  <a:solidFill>
                    <a:schemeClr val="tx1"/>
                  </a:solidFill>
                </a:ln>
                <a:solidFill>
                  <a:schemeClr val="tx1"/>
                </a:solidFill>
              </a:rPr>
              <a:t>Le botteghe</a:t>
            </a:r>
            <a:endParaRPr lang="it-IT" dirty="0"/>
          </a:p>
        </p:txBody>
      </p:sp>
      <p:pic>
        <p:nvPicPr>
          <p:cNvPr id="58370" name="Picture 2" descr="C:\Users\Laura\Desktop\LAURA\ARCHEO\LAURALAV\ABRUZZO\Marsica\Alba Fucens\Alba Fucens immagini\Alba Fucens, via dei pilastri 9.jpg"/>
          <p:cNvPicPr>
            <a:picLocks noChangeAspect="1" noChangeArrowheads="1"/>
          </p:cNvPicPr>
          <p:nvPr/>
        </p:nvPicPr>
        <p:blipFill>
          <a:blip r:embed="rId2"/>
          <a:srcRect/>
          <a:stretch>
            <a:fillRect/>
          </a:stretch>
        </p:blipFill>
        <p:spPr bwMode="auto">
          <a:xfrm>
            <a:off x="428596" y="1458594"/>
            <a:ext cx="8286808" cy="5399406"/>
          </a:xfrm>
          <a:prstGeom prst="rect">
            <a:avLst/>
          </a:prstGeom>
          <a:noFill/>
        </p:spPr>
      </p:pic>
      <p:sp>
        <p:nvSpPr>
          <p:cNvPr id="6" name="Freccia in giù 5"/>
          <p:cNvSpPr/>
          <p:nvPr/>
        </p:nvSpPr>
        <p:spPr>
          <a:xfrm>
            <a:off x="5357818" y="2571744"/>
            <a:ext cx="428628" cy="71438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214422"/>
          </a:xfrm>
        </p:spPr>
        <p:txBody>
          <a:bodyPr/>
          <a:lstStyle/>
          <a:p>
            <a:r>
              <a:rPr lang="it-IT" dirty="0" smtClean="0">
                <a:ln w="6350">
                  <a:solidFill>
                    <a:schemeClr val="tx1"/>
                  </a:solidFill>
                </a:ln>
                <a:solidFill>
                  <a:schemeClr val="tx1"/>
                </a:solidFill>
              </a:rPr>
              <a:t>Le botteghe</a:t>
            </a:r>
            <a:endParaRPr lang="it-IT" dirty="0"/>
          </a:p>
        </p:txBody>
      </p:sp>
      <p:sp>
        <p:nvSpPr>
          <p:cNvPr id="3" name="Segnaposto contenuto 2"/>
          <p:cNvSpPr>
            <a:spLocks noGrp="1"/>
          </p:cNvSpPr>
          <p:nvPr>
            <p:ph idx="1"/>
          </p:nvPr>
        </p:nvSpPr>
        <p:spPr>
          <a:xfrm>
            <a:off x="0" y="1285860"/>
            <a:ext cx="4429124" cy="5572140"/>
          </a:xfrm>
        </p:spPr>
        <p:txBody>
          <a:bodyPr>
            <a:normAutofit lnSpcReduction="10000"/>
          </a:bodyPr>
          <a:lstStyle/>
          <a:p>
            <a:r>
              <a:rPr lang="it-IT" dirty="0" smtClean="0"/>
              <a:t>Rinvenuta nel 1951 nello scavo di una delle </a:t>
            </a:r>
            <a:r>
              <a:rPr lang="it-IT" i="1" dirty="0" err="1" smtClean="0"/>
              <a:t>tabernae</a:t>
            </a:r>
            <a:r>
              <a:rPr lang="it-IT" dirty="0" smtClean="0"/>
              <a:t> di via dei Pilastri,  la statua frammentaria di Venere ornava in origine una delle ricche </a:t>
            </a:r>
            <a:r>
              <a:rPr lang="it-IT" i="1" dirty="0" err="1" smtClean="0"/>
              <a:t>domus</a:t>
            </a:r>
            <a:r>
              <a:rPr lang="it-IT" dirty="0" smtClean="0"/>
              <a:t> della città. Databile tra il I sec. a.C. e  il I sec. d.C.,  la Venere di Alba è una pregevole copia di un originale greco di gusto alessandrino.</a:t>
            </a:r>
            <a:endParaRPr lang="it-IT" dirty="0"/>
          </a:p>
        </p:txBody>
      </p:sp>
      <p:pic>
        <p:nvPicPr>
          <p:cNvPr id="2052" name="Picture 4" descr="http://www.gruppotercas.it/Portals/0/OrganizzazioneLavoro/Calendario%202009/Foto%2027%20picc.jpg">
            <a:hlinkClick r:id="rId2"/>
          </p:cNvPr>
          <p:cNvPicPr>
            <a:picLocks noChangeAspect="1" noChangeArrowheads="1"/>
          </p:cNvPicPr>
          <p:nvPr/>
        </p:nvPicPr>
        <p:blipFill>
          <a:blip r:embed="rId3"/>
          <a:srcRect/>
          <a:stretch>
            <a:fillRect/>
          </a:stretch>
        </p:blipFill>
        <p:spPr bwMode="auto">
          <a:xfrm>
            <a:off x="4786314" y="1428736"/>
            <a:ext cx="1857387" cy="1857389"/>
          </a:xfrm>
          <a:prstGeom prst="rect">
            <a:avLst/>
          </a:prstGeom>
          <a:noFill/>
        </p:spPr>
      </p:pic>
      <p:pic>
        <p:nvPicPr>
          <p:cNvPr id="2054" name="Picture 6" descr="http://www.gruppotercas.it/Portals/0/OrganizzazioneLavoro/Calendario%202009/Foto%209.jpg">
            <a:hlinkClick r:id="rId4"/>
          </p:cNvPr>
          <p:cNvPicPr>
            <a:picLocks noChangeAspect="1" noChangeArrowheads="1"/>
          </p:cNvPicPr>
          <p:nvPr/>
        </p:nvPicPr>
        <p:blipFill>
          <a:blip r:embed="rId5"/>
          <a:srcRect/>
          <a:stretch>
            <a:fillRect/>
          </a:stretch>
        </p:blipFill>
        <p:spPr bwMode="auto">
          <a:xfrm>
            <a:off x="4643438" y="4286256"/>
            <a:ext cx="2000262" cy="2000264"/>
          </a:xfrm>
          <a:prstGeom prst="rect">
            <a:avLst/>
          </a:prstGeom>
          <a:noFill/>
        </p:spPr>
      </p:pic>
      <p:pic>
        <p:nvPicPr>
          <p:cNvPr id="7" name="Picture 1"/>
          <p:cNvPicPr>
            <a:picLocks noChangeAspect="1" noChangeArrowheads="1"/>
          </p:cNvPicPr>
          <p:nvPr/>
        </p:nvPicPr>
        <p:blipFill>
          <a:blip r:embed="rId6"/>
          <a:srcRect/>
          <a:stretch>
            <a:fillRect/>
          </a:stretch>
        </p:blipFill>
        <p:spPr bwMode="auto">
          <a:xfrm>
            <a:off x="6924954" y="142852"/>
            <a:ext cx="2004731" cy="671514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C:\Users\Laura\Desktop\LAURA\ARCHEO\LAURALAV\ABRUZZO\Marsica\Alba Fucens\Alba Fucens immagini\Mura IV a.C..jpg"/>
          <p:cNvPicPr>
            <a:picLocks noChangeAspect="1" noChangeArrowheads="1"/>
          </p:cNvPicPr>
          <p:nvPr/>
        </p:nvPicPr>
        <p:blipFill>
          <a:blip r:embed="rId2"/>
          <a:srcRect/>
          <a:stretch>
            <a:fillRect/>
          </a:stretch>
        </p:blipFill>
        <p:spPr bwMode="auto">
          <a:xfrm>
            <a:off x="0" y="0"/>
            <a:ext cx="6404750" cy="4286256"/>
          </a:xfrm>
          <a:prstGeom prst="rect">
            <a:avLst/>
          </a:prstGeom>
          <a:noFill/>
        </p:spPr>
      </p:pic>
      <p:pic>
        <p:nvPicPr>
          <p:cNvPr id="102402" name="Picture 2" descr="http://4.bp.blogspot.com/-4n1hoaGbvVA/Tax4SqsrzKI/AAAAAAAAHjs/6uhhDUDFbHk/s1600/mura.jpg">
            <a:hlinkClick r:id="rId3"/>
          </p:cNvPr>
          <p:cNvPicPr>
            <a:picLocks noChangeAspect="1" noChangeArrowheads="1"/>
          </p:cNvPicPr>
          <p:nvPr/>
        </p:nvPicPr>
        <p:blipFill>
          <a:blip r:embed="rId4"/>
          <a:srcRect/>
          <a:stretch>
            <a:fillRect/>
          </a:stretch>
        </p:blipFill>
        <p:spPr bwMode="auto">
          <a:xfrm>
            <a:off x="5334000" y="3133724"/>
            <a:ext cx="3810000" cy="3724276"/>
          </a:xfrm>
          <a:prstGeom prst="rect">
            <a:avLst/>
          </a:prstGeom>
          <a:noFill/>
        </p:spPr>
      </p:pic>
      <p:sp>
        <p:nvSpPr>
          <p:cNvPr id="4" name="CasellaDiTesto 3"/>
          <p:cNvSpPr txBox="1"/>
          <p:nvPr/>
        </p:nvSpPr>
        <p:spPr>
          <a:xfrm>
            <a:off x="214282" y="4357694"/>
            <a:ext cx="4643470" cy="2246769"/>
          </a:xfrm>
          <a:prstGeom prst="rect">
            <a:avLst/>
          </a:prstGeom>
          <a:noFill/>
        </p:spPr>
        <p:txBody>
          <a:bodyPr wrap="square" rtlCol="0">
            <a:spAutoFit/>
          </a:bodyPr>
          <a:lstStyle/>
          <a:p>
            <a:pPr algn="just"/>
            <a:r>
              <a:rPr lang="it-IT" sz="2000" dirty="0" smtClean="0">
                <a:cs typeface="Arial" pitchFamily="34" charset="0"/>
              </a:rPr>
              <a:t>Il </a:t>
            </a:r>
            <a:r>
              <a:rPr lang="it-IT" sz="2000" dirty="0">
                <a:cs typeface="Arial" pitchFamily="34" charset="0"/>
              </a:rPr>
              <a:t>console </a:t>
            </a:r>
            <a:r>
              <a:rPr lang="it-IT" sz="2000" i="1" dirty="0">
                <a:cs typeface="Arial" pitchFamily="34" charset="0"/>
              </a:rPr>
              <a:t>P. Sempronio </a:t>
            </a:r>
            <a:r>
              <a:rPr lang="it-IT" sz="2000" i="1" dirty="0" err="1">
                <a:cs typeface="Arial" pitchFamily="34" charset="0"/>
              </a:rPr>
              <a:t>Sofo</a:t>
            </a:r>
            <a:r>
              <a:rPr lang="it-IT" sz="2000" dirty="0">
                <a:cs typeface="Arial" pitchFamily="34" charset="0"/>
              </a:rPr>
              <a:t> condusse una durissima campagna contro gli Equi che portò in soli 50 giorni alla loro completa disfatta e alla fondazione nel </a:t>
            </a:r>
            <a:r>
              <a:rPr lang="it-IT" sz="2000" dirty="0" smtClean="0">
                <a:cs typeface="Arial" pitchFamily="34" charset="0"/>
              </a:rPr>
              <a:t>303 della colonia </a:t>
            </a:r>
            <a:r>
              <a:rPr lang="it-IT" sz="2000" dirty="0">
                <a:cs typeface="Arial" pitchFamily="34" charset="0"/>
              </a:rPr>
              <a:t>di Alba </a:t>
            </a:r>
            <a:r>
              <a:rPr lang="it-IT" sz="2000" dirty="0" err="1" smtClean="0">
                <a:cs typeface="Arial" pitchFamily="34" charset="0"/>
              </a:rPr>
              <a:t>Fucens</a:t>
            </a:r>
            <a:r>
              <a:rPr lang="it-IT" sz="2000" dirty="0" smtClean="0">
                <a:cs typeface="Arial" pitchFamily="34" charset="0"/>
              </a:rPr>
              <a:t>.</a:t>
            </a:r>
          </a:p>
          <a:p>
            <a:pPr algn="just"/>
            <a:r>
              <a:rPr lang="it-IT" sz="2000" dirty="0"/>
              <a:t>Roma vi inviò 6000 cittadini, il numero massimo </a:t>
            </a:r>
            <a:r>
              <a:rPr lang="it-IT" sz="2000" dirty="0" smtClean="0"/>
              <a:t>concesso alle </a:t>
            </a:r>
            <a:r>
              <a:rPr lang="it-IT" sz="2000" dirty="0"/>
              <a:t>colonie </a:t>
            </a:r>
            <a:r>
              <a:rPr lang="it-IT" sz="2000" dirty="0" smtClean="0"/>
              <a:t>latine.</a:t>
            </a:r>
            <a:endParaRPr lang="it-IT" sz="2000" dirty="0">
              <a:latin typeface="Arial" pitchFamily="34" charset="0"/>
              <a:cs typeface="Arial" pitchFamily="34" charset="0"/>
            </a:endParaRPr>
          </a:p>
        </p:txBody>
      </p:sp>
      <p:sp>
        <p:nvSpPr>
          <p:cNvPr id="5" name="CasellaDiTesto 4"/>
          <p:cNvSpPr txBox="1"/>
          <p:nvPr/>
        </p:nvSpPr>
        <p:spPr>
          <a:xfrm>
            <a:off x="6643702" y="428604"/>
            <a:ext cx="2214578" cy="2308324"/>
          </a:xfrm>
          <a:prstGeom prst="rect">
            <a:avLst/>
          </a:prstGeom>
          <a:noFill/>
        </p:spPr>
        <p:txBody>
          <a:bodyPr wrap="square" rtlCol="0">
            <a:spAutoFit/>
          </a:bodyPr>
          <a:lstStyle/>
          <a:p>
            <a:pPr algn="ctr"/>
            <a:r>
              <a:rPr lang="it-IT" sz="2400" dirty="0" smtClean="0"/>
              <a:t>MURA DELLA COLONIA </a:t>
            </a:r>
            <a:r>
              <a:rPr lang="it-IT" sz="2400" dirty="0" err="1" smtClean="0"/>
              <a:t>DI</a:t>
            </a:r>
            <a:r>
              <a:rPr lang="it-IT" sz="2400" dirty="0" smtClean="0"/>
              <a:t> ALBA FUCENS</a:t>
            </a:r>
            <a:br>
              <a:rPr lang="it-IT" sz="2400" dirty="0" smtClean="0"/>
            </a:br>
            <a:r>
              <a:rPr lang="it-IT" sz="2400" dirty="0" smtClean="0"/>
              <a:t>IV sec. </a:t>
            </a:r>
            <a:r>
              <a:rPr lang="it-IT" sz="2400" dirty="0" err="1" smtClean="0"/>
              <a:t>A.C.</a:t>
            </a:r>
            <a:endParaRPr lang="it-IT"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857232"/>
          </a:xfrm>
        </p:spPr>
        <p:txBody>
          <a:bodyPr/>
          <a:lstStyle/>
          <a:p>
            <a:r>
              <a:rPr lang="it-IT" dirty="0" smtClean="0">
                <a:ln w="6350">
                  <a:solidFill>
                    <a:schemeClr val="tx1"/>
                  </a:solidFill>
                </a:ln>
                <a:solidFill>
                  <a:schemeClr val="tx1"/>
                </a:solidFill>
              </a:rPr>
              <a:t>Il Comizio e il Foro</a:t>
            </a:r>
            <a:endParaRPr lang="it-IT" dirty="0"/>
          </a:p>
        </p:txBody>
      </p:sp>
      <p:sp>
        <p:nvSpPr>
          <p:cNvPr id="4" name="Segnaposto contenuto 3"/>
          <p:cNvSpPr>
            <a:spLocks noGrp="1"/>
          </p:cNvSpPr>
          <p:nvPr>
            <p:ph idx="1"/>
          </p:nvPr>
        </p:nvSpPr>
        <p:spPr>
          <a:xfrm>
            <a:off x="0" y="785794"/>
            <a:ext cx="6357950" cy="6072206"/>
          </a:xfrm>
        </p:spPr>
        <p:txBody>
          <a:bodyPr>
            <a:noAutofit/>
          </a:bodyPr>
          <a:lstStyle/>
          <a:p>
            <a:pPr marL="442913" indent="-411163"/>
            <a:r>
              <a:rPr lang="it-IT" sz="2400" dirty="0" smtClean="0"/>
              <a:t>il </a:t>
            </a:r>
            <a:r>
              <a:rPr lang="it-IT" sz="2400" i="1" dirty="0" err="1" smtClean="0"/>
              <a:t>Comitium</a:t>
            </a:r>
            <a:r>
              <a:rPr lang="it-IT" sz="2400" i="1" dirty="0" smtClean="0"/>
              <a:t> </a:t>
            </a:r>
            <a:r>
              <a:rPr lang="it-IT" sz="2400" dirty="0" smtClean="0"/>
              <a:t>(</a:t>
            </a:r>
            <a:r>
              <a:rPr lang="it-IT" sz="2400" dirty="0" smtClean="0">
                <a:solidFill>
                  <a:srgbClr val="FF0000"/>
                </a:solidFill>
              </a:rPr>
              <a:t>A</a:t>
            </a:r>
            <a:r>
              <a:rPr lang="it-IT" sz="2400" dirty="0" smtClean="0"/>
              <a:t>) era l'edificio dove avevano luogo le assemblee politiche della città. Era costituito da un'area circolare interna, del diametro di m. 17, circondata da una breve gradinata. La corte era inscritta in un edificio a pianta quadrata. L'entrata si apriva verso la piazza del Foro, posta immediatamente più a sud.</a:t>
            </a:r>
          </a:p>
          <a:p>
            <a:pPr marL="442913" indent="-411163"/>
            <a:r>
              <a:rPr lang="it-IT" sz="2400" dirty="0" smtClean="0"/>
              <a:t>Le dimensioni e la forma estremamente allungata (m. 172.68x43.50) sono tipici dei fori più antichi (</a:t>
            </a:r>
            <a:r>
              <a:rPr lang="it-IT" sz="2400" dirty="0" smtClean="0">
                <a:solidFill>
                  <a:srgbClr val="FF0000"/>
                </a:solidFill>
              </a:rPr>
              <a:t>B</a:t>
            </a:r>
            <a:r>
              <a:rPr lang="it-IT" sz="2400" dirty="0" smtClean="0"/>
              <a:t>) e il nostro può ben riferirsi agli anni immediatamente successivi la deduzione della colonia.</a:t>
            </a:r>
          </a:p>
          <a:p>
            <a:pPr marL="442913" indent="-411163"/>
            <a:r>
              <a:rPr lang="it-IT" sz="2400" dirty="0" smtClean="0"/>
              <a:t>A sud del Foro è un porticato rettangolare (</a:t>
            </a:r>
            <a:r>
              <a:rPr lang="it-IT" sz="2400" dirty="0" smtClean="0">
                <a:solidFill>
                  <a:srgbClr val="FF0000"/>
                </a:solidFill>
              </a:rPr>
              <a:t>C</a:t>
            </a:r>
            <a:r>
              <a:rPr lang="it-IT" sz="2400" dirty="0" smtClean="0"/>
              <a:t>), del quale si conservano solo le basi, di età tardo-repubblicana.</a:t>
            </a:r>
            <a:endParaRPr lang="it-IT" sz="2400" dirty="0"/>
          </a:p>
        </p:txBody>
      </p:sp>
      <p:pic>
        <p:nvPicPr>
          <p:cNvPr id="59394" name="Picture 2" descr="C:\Users\Laura\Desktop\LAURA\ARCHEO\LAURALAV\ABRUZZO\Marsica\Alba Fucens\Alba Fucens immagini\basilica 1.jpg"/>
          <p:cNvPicPr>
            <a:picLocks noChangeAspect="1" noChangeArrowheads="1"/>
          </p:cNvPicPr>
          <p:nvPr/>
        </p:nvPicPr>
        <p:blipFill>
          <a:blip r:embed="rId2"/>
          <a:srcRect/>
          <a:stretch>
            <a:fillRect/>
          </a:stretch>
        </p:blipFill>
        <p:spPr bwMode="auto">
          <a:xfrm>
            <a:off x="6286512" y="867692"/>
            <a:ext cx="2857488" cy="5990308"/>
          </a:xfrm>
          <a:prstGeom prst="rect">
            <a:avLst/>
          </a:prstGeom>
          <a:noFill/>
        </p:spPr>
      </p:pic>
      <p:sp>
        <p:nvSpPr>
          <p:cNvPr id="6" name="CasellaDiTesto 5"/>
          <p:cNvSpPr txBox="1"/>
          <p:nvPr/>
        </p:nvSpPr>
        <p:spPr>
          <a:xfrm>
            <a:off x="7858148" y="1071546"/>
            <a:ext cx="357190" cy="461665"/>
          </a:xfrm>
          <a:prstGeom prst="rect">
            <a:avLst/>
          </a:prstGeom>
          <a:noFill/>
        </p:spPr>
        <p:txBody>
          <a:bodyPr wrap="square" rtlCol="0">
            <a:spAutoFit/>
          </a:bodyPr>
          <a:lstStyle/>
          <a:p>
            <a:r>
              <a:rPr lang="it-IT" sz="2400" dirty="0" smtClean="0">
                <a:solidFill>
                  <a:srgbClr val="FF0000"/>
                </a:solidFill>
                <a:latin typeface="Arial Rounded MT Bold" pitchFamily="34" charset="0"/>
              </a:rPr>
              <a:t>A</a:t>
            </a:r>
            <a:endParaRPr lang="it-IT" sz="2400" dirty="0">
              <a:solidFill>
                <a:srgbClr val="FF0000"/>
              </a:solidFill>
              <a:latin typeface="Arial Rounded MT Bold" pitchFamily="34" charset="0"/>
            </a:endParaRPr>
          </a:p>
        </p:txBody>
      </p:sp>
      <p:sp>
        <p:nvSpPr>
          <p:cNvPr id="7" name="CasellaDiTesto 6"/>
          <p:cNvSpPr txBox="1"/>
          <p:nvPr/>
        </p:nvSpPr>
        <p:spPr>
          <a:xfrm>
            <a:off x="7715272" y="3143248"/>
            <a:ext cx="428628" cy="461665"/>
          </a:xfrm>
          <a:prstGeom prst="rect">
            <a:avLst/>
          </a:prstGeom>
          <a:noFill/>
        </p:spPr>
        <p:txBody>
          <a:bodyPr wrap="square" rtlCol="0">
            <a:spAutoFit/>
          </a:bodyPr>
          <a:lstStyle/>
          <a:p>
            <a:r>
              <a:rPr lang="it-IT" sz="2400" dirty="0" smtClean="0">
                <a:solidFill>
                  <a:srgbClr val="FF0000"/>
                </a:solidFill>
                <a:latin typeface="Arial Rounded MT Bold" pitchFamily="34" charset="0"/>
              </a:rPr>
              <a:t>B</a:t>
            </a:r>
            <a:endParaRPr lang="it-IT" sz="2400" dirty="0">
              <a:solidFill>
                <a:srgbClr val="FF0000"/>
              </a:solidFill>
              <a:latin typeface="Arial Rounded MT Bold" pitchFamily="34" charset="0"/>
            </a:endParaRPr>
          </a:p>
        </p:txBody>
      </p:sp>
      <p:sp>
        <p:nvSpPr>
          <p:cNvPr id="8" name="CasellaDiTesto 7"/>
          <p:cNvSpPr txBox="1"/>
          <p:nvPr/>
        </p:nvSpPr>
        <p:spPr>
          <a:xfrm>
            <a:off x="7715272" y="4786322"/>
            <a:ext cx="428628" cy="461665"/>
          </a:xfrm>
          <a:prstGeom prst="rect">
            <a:avLst/>
          </a:prstGeom>
          <a:noFill/>
        </p:spPr>
        <p:txBody>
          <a:bodyPr wrap="square" rtlCol="0">
            <a:spAutoFit/>
          </a:bodyPr>
          <a:lstStyle/>
          <a:p>
            <a:r>
              <a:rPr lang="it-IT" sz="2400" dirty="0" smtClean="0">
                <a:solidFill>
                  <a:srgbClr val="FF0000"/>
                </a:solidFill>
                <a:latin typeface="Arial Rounded MT Bold" pitchFamily="34" charset="0"/>
              </a:rPr>
              <a:t>C</a:t>
            </a:r>
            <a:endParaRPr lang="it-IT" sz="2400" dirty="0">
              <a:solidFill>
                <a:srgbClr val="FF0000"/>
              </a:solidFill>
              <a:latin typeface="Arial Rounded MT Bold"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Laura\Desktop\LAURA\ARCHEO\LAURALAV\ABRUZZO\Marsica\Alba Fucens\Alba Fucens immagini\cardo maximus, via dell'elefante 2.jpg"/>
          <p:cNvPicPr>
            <a:picLocks noChangeAspect="1" noChangeArrowheads="1"/>
          </p:cNvPicPr>
          <p:nvPr/>
        </p:nvPicPr>
        <p:blipFill>
          <a:blip r:embed="rId2"/>
          <a:srcRect/>
          <a:stretch>
            <a:fillRect/>
          </a:stretch>
        </p:blipFill>
        <p:spPr bwMode="auto">
          <a:xfrm>
            <a:off x="0" y="-1"/>
            <a:ext cx="5643570" cy="6858001"/>
          </a:xfrm>
          <a:prstGeom prst="rect">
            <a:avLst/>
          </a:prstGeom>
          <a:noFill/>
        </p:spPr>
      </p:pic>
      <p:sp>
        <p:nvSpPr>
          <p:cNvPr id="6" name="CasellaDiTesto 5"/>
          <p:cNvSpPr txBox="1"/>
          <p:nvPr/>
        </p:nvSpPr>
        <p:spPr>
          <a:xfrm>
            <a:off x="6143636" y="642918"/>
            <a:ext cx="2500330" cy="5693866"/>
          </a:xfrm>
          <a:prstGeom prst="rect">
            <a:avLst/>
          </a:prstGeom>
          <a:noFill/>
        </p:spPr>
        <p:txBody>
          <a:bodyPr wrap="square" rtlCol="0">
            <a:spAutoFit/>
          </a:bodyPr>
          <a:lstStyle/>
          <a:p>
            <a:r>
              <a:rPr lang="it-IT" sz="2800" dirty="0" smtClean="0"/>
              <a:t>Il Comizio e il Foro oggi non sono più visibili e sono stati ricoperti.</a:t>
            </a:r>
          </a:p>
          <a:p>
            <a:endParaRPr lang="it-IT" sz="2800" dirty="0" smtClean="0"/>
          </a:p>
          <a:p>
            <a:endParaRPr lang="it-IT" sz="2800" dirty="0" smtClean="0"/>
          </a:p>
          <a:p>
            <a:r>
              <a:rPr lang="it-IT" sz="2800" dirty="0" smtClean="0"/>
              <a:t>A destra si può vedere il portico che delimitava a sud l’area del Foro.</a:t>
            </a:r>
            <a:endParaRPr lang="it-IT" sz="28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La Basilica</a:t>
            </a:r>
            <a:endParaRPr lang="it-IT" dirty="0"/>
          </a:p>
        </p:txBody>
      </p:sp>
      <p:sp>
        <p:nvSpPr>
          <p:cNvPr id="3" name="Segnaposto contenuto 2"/>
          <p:cNvSpPr>
            <a:spLocks noGrp="1"/>
          </p:cNvSpPr>
          <p:nvPr>
            <p:ph idx="1"/>
          </p:nvPr>
        </p:nvSpPr>
        <p:spPr>
          <a:xfrm>
            <a:off x="2857488" y="1000108"/>
            <a:ext cx="6286512" cy="5857892"/>
          </a:xfrm>
        </p:spPr>
        <p:txBody>
          <a:bodyPr>
            <a:normAutofit/>
          </a:bodyPr>
          <a:lstStyle/>
          <a:p>
            <a:r>
              <a:rPr lang="it-IT" sz="3000" dirty="0" smtClean="0"/>
              <a:t>Procedendo verso sud, il </a:t>
            </a:r>
            <a:r>
              <a:rPr lang="it-IT" sz="3000" i="1" dirty="0" smtClean="0"/>
              <a:t>cardo </a:t>
            </a:r>
            <a:r>
              <a:rPr lang="it-IT" sz="3000" i="1" dirty="0" err="1" smtClean="0"/>
              <a:t>maximus</a:t>
            </a:r>
            <a:r>
              <a:rPr lang="it-IT" sz="3000" i="1" dirty="0" smtClean="0"/>
              <a:t> </a:t>
            </a:r>
            <a:r>
              <a:rPr lang="it-IT" sz="3000" dirty="0" smtClean="0"/>
              <a:t>fiancheggia la Basilica, il luogo riservato all'amministrazione della giustizia. La pianta è di forma rettangolare, di m. 53.10x23.35, ed è realizzata in opera incerta con rinforzi angolari in opera quadrata. La costruzione, di epoca </a:t>
            </a:r>
            <a:r>
              <a:rPr lang="it-IT" sz="3000" dirty="0" err="1" smtClean="0"/>
              <a:t>post-sillana</a:t>
            </a:r>
            <a:r>
              <a:rPr lang="it-IT" sz="3000" dirty="0" smtClean="0"/>
              <a:t>, prese il posto di più antiche  abitazioni private.</a:t>
            </a:r>
            <a:endParaRPr lang="it-IT" sz="3000" dirty="0"/>
          </a:p>
        </p:txBody>
      </p:sp>
      <p:pic>
        <p:nvPicPr>
          <p:cNvPr id="61442" name="Picture 2" descr="C:\Users\Laura\Desktop\LAURA\ARCHEO\LAURALAV\ABRUZZO\Marsica\Alba Fucens\Alba Fucens immagini\basilica 1.jpg"/>
          <p:cNvPicPr>
            <a:picLocks noChangeAspect="1" noChangeArrowheads="1"/>
          </p:cNvPicPr>
          <p:nvPr/>
        </p:nvPicPr>
        <p:blipFill>
          <a:blip r:embed="rId2"/>
          <a:srcRect/>
          <a:stretch>
            <a:fillRect/>
          </a:stretch>
        </p:blipFill>
        <p:spPr bwMode="auto">
          <a:xfrm>
            <a:off x="0" y="867692"/>
            <a:ext cx="2857488" cy="5990308"/>
          </a:xfrm>
          <a:prstGeom prst="rect">
            <a:avLst/>
          </a:prstGeom>
          <a:noFill/>
        </p:spPr>
      </p:pic>
      <p:sp>
        <p:nvSpPr>
          <p:cNvPr id="5" name="Rettangolo 4"/>
          <p:cNvSpPr/>
          <p:nvPr/>
        </p:nvSpPr>
        <p:spPr>
          <a:xfrm>
            <a:off x="1071538" y="5286388"/>
            <a:ext cx="1143008"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ura\Desktop\LAURA\ARCHEO\LAURALAV\ABRUZZO\Marsica\Alba Fucens\Alba Fucens immagini\Alba Fucens, macellum e basilica.jpg"/>
          <p:cNvPicPr>
            <a:picLocks noChangeAspect="1" noChangeArrowheads="1"/>
          </p:cNvPicPr>
          <p:nvPr/>
        </p:nvPicPr>
        <p:blipFill>
          <a:blip r:embed="rId2"/>
          <a:srcRect r="1740" b="5208"/>
          <a:stretch>
            <a:fillRect/>
          </a:stretch>
        </p:blipFill>
        <p:spPr bwMode="auto">
          <a:xfrm>
            <a:off x="0" y="0"/>
            <a:ext cx="9144000" cy="6858000"/>
          </a:xfrm>
          <a:prstGeom prst="rect">
            <a:avLst/>
          </a:prstGeom>
          <a:noFill/>
        </p:spPr>
      </p:pic>
      <p:sp>
        <p:nvSpPr>
          <p:cNvPr id="3" name="CasellaDiTesto 2"/>
          <p:cNvSpPr txBox="1"/>
          <p:nvPr/>
        </p:nvSpPr>
        <p:spPr>
          <a:xfrm>
            <a:off x="4857752" y="214290"/>
            <a:ext cx="4286248" cy="523220"/>
          </a:xfrm>
          <a:prstGeom prst="rect">
            <a:avLst/>
          </a:prstGeom>
          <a:noFill/>
        </p:spPr>
        <p:txBody>
          <a:bodyPr wrap="square" rtlCol="0">
            <a:spAutoFit/>
          </a:bodyPr>
          <a:lstStyle/>
          <a:p>
            <a:r>
              <a:rPr lang="it-IT" sz="2800" dirty="0" smtClean="0">
                <a:latin typeface="Aharoni" pitchFamily="2" charset="-79"/>
                <a:cs typeface="Aharoni" pitchFamily="2" charset="-79"/>
              </a:rPr>
              <a:t>La Basilica e il </a:t>
            </a:r>
            <a:r>
              <a:rPr lang="it-IT" sz="2800" dirty="0" err="1" smtClean="0">
                <a:latin typeface="Aharoni" pitchFamily="2" charset="-79"/>
                <a:cs typeface="Aharoni" pitchFamily="2" charset="-79"/>
              </a:rPr>
              <a:t>Macellum</a:t>
            </a:r>
            <a:endParaRPr lang="it-IT" sz="2800" dirty="0">
              <a:latin typeface="Aharoni" pitchFamily="2" charset="-79"/>
              <a:cs typeface="Aharoni" pitchFamily="2" charset="-79"/>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142984"/>
          </a:xfrm>
        </p:spPr>
        <p:txBody>
          <a:bodyPr/>
          <a:lstStyle/>
          <a:p>
            <a:r>
              <a:rPr lang="it-IT" dirty="0" smtClean="0">
                <a:ln w="6350">
                  <a:solidFill>
                    <a:schemeClr val="tx1"/>
                  </a:solidFill>
                </a:ln>
                <a:solidFill>
                  <a:schemeClr val="tx1"/>
                </a:solidFill>
              </a:rPr>
              <a:t>La Basilica</a:t>
            </a:r>
            <a:endParaRPr lang="it-IT" dirty="0"/>
          </a:p>
        </p:txBody>
      </p:sp>
      <p:pic>
        <p:nvPicPr>
          <p:cNvPr id="62466" name="Picture 2" descr="C:\Users\Laura\Desktop\LAURA\ARCHEO\LAURALAV\ABRUZZO\Marsica\Alba Fucens\Alba Fucens immagini\basilica 2.jpg"/>
          <p:cNvPicPr>
            <a:picLocks noChangeAspect="1" noChangeArrowheads="1"/>
          </p:cNvPicPr>
          <p:nvPr/>
        </p:nvPicPr>
        <p:blipFill>
          <a:blip r:embed="rId2"/>
          <a:srcRect/>
          <a:stretch>
            <a:fillRect/>
          </a:stretch>
        </p:blipFill>
        <p:spPr bwMode="auto">
          <a:xfrm>
            <a:off x="714348" y="1143000"/>
            <a:ext cx="7715304" cy="5715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Il </a:t>
            </a:r>
            <a:r>
              <a:rPr lang="it-IT" i="1" dirty="0" err="1" smtClean="0">
                <a:ln w="6350">
                  <a:solidFill>
                    <a:schemeClr val="tx1"/>
                  </a:solidFill>
                </a:ln>
                <a:solidFill>
                  <a:schemeClr val="tx1"/>
                </a:solidFill>
              </a:rPr>
              <a:t>Macellum</a:t>
            </a:r>
            <a:endParaRPr lang="it-IT" i="1" dirty="0"/>
          </a:p>
        </p:txBody>
      </p:sp>
      <p:sp>
        <p:nvSpPr>
          <p:cNvPr id="4" name="Segnaposto contenuto 3"/>
          <p:cNvSpPr>
            <a:spLocks noGrp="1"/>
          </p:cNvSpPr>
          <p:nvPr>
            <p:ph idx="1"/>
          </p:nvPr>
        </p:nvSpPr>
        <p:spPr>
          <a:xfrm>
            <a:off x="4214810" y="1071546"/>
            <a:ext cx="4929190" cy="5786454"/>
          </a:xfrm>
        </p:spPr>
        <p:txBody>
          <a:bodyPr>
            <a:normAutofit fontScale="92500"/>
          </a:bodyPr>
          <a:lstStyle/>
          <a:p>
            <a:pPr marL="411163" indent="-411163"/>
            <a:r>
              <a:rPr lang="it-IT" dirty="0" smtClean="0"/>
              <a:t>Il più importante mercato al dettaglio sinora individuato ad Alba </a:t>
            </a:r>
            <a:r>
              <a:rPr lang="it-IT" dirty="0" err="1" smtClean="0"/>
              <a:t>Fucens</a:t>
            </a:r>
            <a:r>
              <a:rPr lang="it-IT" dirty="0" smtClean="0"/>
              <a:t> è rappresentato dal </a:t>
            </a:r>
            <a:r>
              <a:rPr lang="it-IT" i="1" dirty="0" err="1" smtClean="0"/>
              <a:t>Macellum</a:t>
            </a:r>
            <a:r>
              <a:rPr lang="it-IT" dirty="0" smtClean="0"/>
              <a:t>; tale edificio, collocato fra la Basilica e le Terme, riuniva botteghe che non solo vendevano carne, ma anche ogni genere di commestibile, compreso il pesce. L'edificio ha conosciuto, nel corso dei secoli, varie fasi di ristrutturazione, alcune anche sostanziali.</a:t>
            </a:r>
            <a:endParaRPr lang="it-IT" dirty="0"/>
          </a:p>
        </p:txBody>
      </p:sp>
      <p:pic>
        <p:nvPicPr>
          <p:cNvPr id="63490" name="Picture 2" descr="AlbaPianta1"/>
          <p:cNvPicPr>
            <a:picLocks noChangeAspect="1" noChangeArrowheads="1"/>
          </p:cNvPicPr>
          <p:nvPr/>
        </p:nvPicPr>
        <p:blipFill>
          <a:blip r:embed="rId2"/>
          <a:srcRect l="11681"/>
          <a:stretch>
            <a:fillRect/>
          </a:stretch>
        </p:blipFill>
        <p:spPr bwMode="auto">
          <a:xfrm>
            <a:off x="0" y="1044448"/>
            <a:ext cx="4214810" cy="5813552"/>
          </a:xfrm>
          <a:prstGeom prst="rect">
            <a:avLst/>
          </a:prstGeom>
          <a:noFill/>
          <a:ln w="9525">
            <a:solidFill>
              <a:srgbClr val="000000"/>
            </a:solid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274638"/>
            <a:ext cx="8229600" cy="1225536"/>
          </a:xfrm>
        </p:spPr>
        <p:txBody>
          <a:bodyPr/>
          <a:lstStyle/>
          <a:p>
            <a:r>
              <a:rPr lang="it-IT" dirty="0" smtClean="0">
                <a:ln w="6350">
                  <a:solidFill>
                    <a:schemeClr val="tx1"/>
                  </a:solidFill>
                </a:ln>
                <a:solidFill>
                  <a:schemeClr val="tx1"/>
                </a:solidFill>
              </a:rPr>
              <a:t>Il </a:t>
            </a:r>
            <a:r>
              <a:rPr lang="it-IT" i="1" dirty="0" err="1" smtClean="0">
                <a:ln w="6350">
                  <a:solidFill>
                    <a:schemeClr val="tx1"/>
                  </a:solidFill>
                </a:ln>
                <a:solidFill>
                  <a:schemeClr val="tx1"/>
                </a:solidFill>
              </a:rPr>
              <a:t>Macellum</a:t>
            </a:r>
            <a:endParaRPr lang="it-IT" dirty="0"/>
          </a:p>
        </p:txBody>
      </p:sp>
      <p:pic>
        <p:nvPicPr>
          <p:cNvPr id="64514" name="Picture 2" descr="https://media-cdn.tripadvisor.com/media/photo-s/08/1d/3d/31/macellum-di-alba-fucens.jpg">
            <a:hlinkClick r:id="rId2"/>
          </p:cNvPr>
          <p:cNvPicPr>
            <a:picLocks noChangeAspect="1" noChangeArrowheads="1"/>
          </p:cNvPicPr>
          <p:nvPr/>
        </p:nvPicPr>
        <p:blipFill>
          <a:blip r:embed="rId3">
            <a:lum bright="-10000"/>
          </a:blip>
          <a:srcRect b="25030"/>
          <a:stretch>
            <a:fillRect/>
          </a:stretch>
        </p:blipFill>
        <p:spPr bwMode="auto">
          <a:xfrm>
            <a:off x="0" y="1722799"/>
            <a:ext cx="9144000" cy="513520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Le terme</a:t>
            </a:r>
            <a:endParaRPr lang="it-IT" dirty="0"/>
          </a:p>
        </p:txBody>
      </p:sp>
      <p:sp>
        <p:nvSpPr>
          <p:cNvPr id="4" name="Segnaposto contenuto 3"/>
          <p:cNvSpPr>
            <a:spLocks noGrp="1"/>
          </p:cNvSpPr>
          <p:nvPr>
            <p:ph idx="1"/>
          </p:nvPr>
        </p:nvSpPr>
        <p:spPr>
          <a:xfrm>
            <a:off x="0" y="1000108"/>
            <a:ext cx="5072066" cy="5857892"/>
          </a:xfrm>
        </p:spPr>
        <p:txBody>
          <a:bodyPr>
            <a:normAutofit fontScale="77500" lnSpcReduction="20000"/>
          </a:bodyPr>
          <a:lstStyle/>
          <a:p>
            <a:pPr marL="411163" indent="-411163"/>
            <a:r>
              <a:rPr lang="it-IT" dirty="0" smtClean="0"/>
              <a:t>Le terme  si trovano tra la basilica e il tempio di Ercole, ad est del </a:t>
            </a:r>
            <a:r>
              <a:rPr lang="it-IT" dirty="0" err="1" smtClean="0"/>
              <a:t>Macellum</a:t>
            </a:r>
            <a:r>
              <a:rPr lang="it-IT" dirty="0" smtClean="0"/>
              <a:t>. Si riconoscono degli ambienti riscaldati da </a:t>
            </a:r>
            <a:r>
              <a:rPr lang="it-IT" dirty="0" err="1" smtClean="0"/>
              <a:t>suspensurae</a:t>
            </a:r>
            <a:r>
              <a:rPr lang="it-IT" dirty="0" smtClean="0"/>
              <a:t> e la piscina del </a:t>
            </a:r>
            <a:r>
              <a:rPr lang="it-IT" dirty="0" err="1" smtClean="0"/>
              <a:t>calidarium</a:t>
            </a:r>
            <a:r>
              <a:rPr lang="it-IT" dirty="0" smtClean="0"/>
              <a:t>.</a:t>
            </a:r>
          </a:p>
          <a:p>
            <a:pPr marL="411163" indent="-411163"/>
            <a:r>
              <a:rPr lang="it-IT" dirty="0" smtClean="0"/>
              <a:t>I bagni pubblici (</a:t>
            </a:r>
            <a:r>
              <a:rPr lang="it-IT" i="1" dirty="0" err="1" smtClean="0"/>
              <a:t>latrinae</a:t>
            </a:r>
            <a:r>
              <a:rPr lang="it-IT" dirty="0" smtClean="0"/>
              <a:t>) sono collocati nei pressi del santuario di Ercole: si tratta di due ambienti, uno per gli uomini e uno per le donne, in cui ancora si conservano le panche ed i sedili in pietra e le canalette per lo scolo delle acque nere.</a:t>
            </a:r>
          </a:p>
          <a:p>
            <a:pPr marL="411163" indent="-411163"/>
            <a:r>
              <a:rPr lang="it-IT" dirty="0" smtClean="0"/>
              <a:t>Un'iscrizione ricorda che le terme, costruite nella prima metà del I sec. a.C., furono restaurate per volontà di </a:t>
            </a:r>
            <a:r>
              <a:rPr lang="it-IT" dirty="0" err="1" smtClean="0"/>
              <a:t>Vibia</a:t>
            </a:r>
            <a:r>
              <a:rPr lang="it-IT" dirty="0" smtClean="0"/>
              <a:t> Galla,  probabilmente la figlia dell'imperatore Gaio </a:t>
            </a:r>
            <a:r>
              <a:rPr lang="it-IT" dirty="0" err="1" smtClean="0"/>
              <a:t>Vibio</a:t>
            </a:r>
            <a:r>
              <a:rPr lang="it-IT" dirty="0" smtClean="0"/>
              <a:t> </a:t>
            </a:r>
            <a:r>
              <a:rPr lang="it-IT" dirty="0" err="1" smtClean="0"/>
              <a:t>Treboniano</a:t>
            </a:r>
            <a:r>
              <a:rPr lang="it-IT" dirty="0" smtClean="0"/>
              <a:t> Gallo (251-253 d.C.).</a:t>
            </a:r>
            <a:endParaRPr lang="it-IT" dirty="0"/>
          </a:p>
        </p:txBody>
      </p:sp>
      <p:pic>
        <p:nvPicPr>
          <p:cNvPr id="69636" name="Picture 4" descr="http://3.bp.blogspot.com/-g3YggSHvE5g/Tax3kOq_ARI/AAAAAAAAHjg/W618w9LECiU/s1600/pianta.jpg">
            <a:hlinkClick r:id="rId2"/>
          </p:cNvPr>
          <p:cNvPicPr>
            <a:picLocks noChangeAspect="1" noChangeArrowheads="1"/>
          </p:cNvPicPr>
          <p:nvPr/>
        </p:nvPicPr>
        <p:blipFill>
          <a:blip r:embed="rId3"/>
          <a:srcRect/>
          <a:stretch>
            <a:fillRect/>
          </a:stretch>
        </p:blipFill>
        <p:spPr bwMode="auto">
          <a:xfrm>
            <a:off x="4945371" y="1500174"/>
            <a:ext cx="4198629" cy="4643446"/>
          </a:xfrm>
          <a:prstGeom prst="rect">
            <a:avLst/>
          </a:prstGeom>
          <a:noFill/>
        </p:spPr>
      </p:pic>
      <p:sp>
        <p:nvSpPr>
          <p:cNvPr id="7" name="Rettangolo 6"/>
          <p:cNvSpPr/>
          <p:nvPr/>
        </p:nvSpPr>
        <p:spPr>
          <a:xfrm>
            <a:off x="7072330" y="2571744"/>
            <a:ext cx="428628" cy="7858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143768" y="3357562"/>
            <a:ext cx="357190"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Le terme</a:t>
            </a:r>
            <a:endParaRPr lang="it-IT" dirty="0"/>
          </a:p>
        </p:txBody>
      </p:sp>
      <p:pic>
        <p:nvPicPr>
          <p:cNvPr id="68610" name="Picture 2" descr="C:\Users\Laura\Desktop\LAURA\ARCHEO\LAURALAV\ABRUZZO\Marsica\Alba Fucens\Alba Fucens immagini\terme 2.jpg"/>
          <p:cNvPicPr>
            <a:picLocks noChangeAspect="1" noChangeArrowheads="1"/>
          </p:cNvPicPr>
          <p:nvPr/>
        </p:nvPicPr>
        <p:blipFill>
          <a:blip r:embed="rId2"/>
          <a:srcRect/>
          <a:stretch>
            <a:fillRect/>
          </a:stretch>
        </p:blipFill>
        <p:spPr bwMode="auto">
          <a:xfrm>
            <a:off x="714348" y="1143000"/>
            <a:ext cx="7715304" cy="5715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La </a:t>
            </a:r>
            <a:r>
              <a:rPr lang="it-IT" dirty="0" err="1" smtClean="0">
                <a:ln w="6350">
                  <a:solidFill>
                    <a:schemeClr val="tx1"/>
                  </a:solidFill>
                </a:ln>
                <a:solidFill>
                  <a:schemeClr val="tx1"/>
                </a:solidFill>
              </a:rPr>
              <a:t>domus</a:t>
            </a:r>
            <a:r>
              <a:rPr lang="it-IT" dirty="0" smtClean="0">
                <a:ln w="6350">
                  <a:solidFill>
                    <a:schemeClr val="tx1"/>
                  </a:solidFill>
                </a:ln>
                <a:solidFill>
                  <a:schemeClr val="tx1"/>
                </a:solidFill>
              </a:rPr>
              <a:t> di via del Miliario 1</a:t>
            </a:r>
            <a:endParaRPr lang="it-IT" dirty="0"/>
          </a:p>
        </p:txBody>
      </p:sp>
      <p:sp>
        <p:nvSpPr>
          <p:cNvPr id="4" name="Segnaposto contenuto 3"/>
          <p:cNvSpPr>
            <a:spLocks noGrp="1"/>
          </p:cNvSpPr>
          <p:nvPr>
            <p:ph idx="1"/>
          </p:nvPr>
        </p:nvSpPr>
        <p:spPr>
          <a:xfrm>
            <a:off x="0" y="928670"/>
            <a:ext cx="4857752" cy="5929330"/>
          </a:xfrm>
        </p:spPr>
        <p:txBody>
          <a:bodyPr>
            <a:normAutofit fontScale="92500" lnSpcReduction="20000"/>
          </a:bodyPr>
          <a:lstStyle/>
          <a:p>
            <a:pPr marL="411163" indent="-411163"/>
            <a:r>
              <a:rPr lang="it-IT" dirty="0" smtClean="0"/>
              <a:t>La Casa di via del Miliario è quella che più si avvicina allo schema canonico delle abitazioni romane. L'ingresso si apre sulla via; tramite tre gradini si accede al vestibolo fiancheggiato da due celle, di qui poi si passa all'atrio, al </a:t>
            </a:r>
            <a:r>
              <a:rPr lang="it-IT" i="1" dirty="0" err="1" smtClean="0"/>
              <a:t>tablinum</a:t>
            </a:r>
            <a:r>
              <a:rPr lang="it-IT" dirty="0" smtClean="0"/>
              <a:t>, infine c’è il peristilio con colonne in mattoni rivestiti di stucco e sormontate da capitelli di stile ionico. Ai lati del peristilio si aprivano invece i vari ambienti della casa, taluni pavimentati con mosaico bianco-nero a motivi geometrici.</a:t>
            </a:r>
          </a:p>
        </p:txBody>
      </p:sp>
      <p:pic>
        <p:nvPicPr>
          <p:cNvPr id="70658" name="Picture 2" descr="C:\Users\Laura\Desktop\LAURA\ARCHEO\LAURALAV\ABRUZZO\Marsica\Alba Fucens\Alba Fucens immagini\pianta[1].jpg"/>
          <p:cNvPicPr>
            <a:picLocks noChangeAspect="1" noChangeArrowheads="1"/>
          </p:cNvPicPr>
          <p:nvPr/>
        </p:nvPicPr>
        <p:blipFill>
          <a:blip r:embed="rId2"/>
          <a:srcRect/>
          <a:stretch>
            <a:fillRect/>
          </a:stretch>
        </p:blipFill>
        <p:spPr bwMode="auto">
          <a:xfrm>
            <a:off x="4786314" y="1500174"/>
            <a:ext cx="4357686" cy="4820449"/>
          </a:xfrm>
          <a:prstGeom prst="rect">
            <a:avLst/>
          </a:prstGeom>
          <a:noFill/>
        </p:spPr>
      </p:pic>
      <p:sp>
        <p:nvSpPr>
          <p:cNvPr id="6" name="Rettangolo 5"/>
          <p:cNvSpPr/>
          <p:nvPr/>
        </p:nvSpPr>
        <p:spPr>
          <a:xfrm>
            <a:off x="5072066" y="3714752"/>
            <a:ext cx="1071570" cy="8572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repubblicana</a:t>
            </a:r>
            <a:endParaRPr lang="it-IT" dirty="0">
              <a:ln w="6350">
                <a:solidFill>
                  <a:schemeClr val="tx1"/>
                </a:solidFill>
              </a:ln>
              <a:solidFill>
                <a:schemeClr val="tx1"/>
              </a:solidFill>
            </a:endParaRPr>
          </a:p>
        </p:txBody>
      </p:sp>
      <p:sp>
        <p:nvSpPr>
          <p:cNvPr id="4" name="Segnaposto contenuto 3"/>
          <p:cNvSpPr>
            <a:spLocks noGrp="1"/>
          </p:cNvSpPr>
          <p:nvPr>
            <p:ph idx="1"/>
          </p:nvPr>
        </p:nvSpPr>
        <p:spPr>
          <a:xfrm>
            <a:off x="214282" y="1500174"/>
            <a:ext cx="8715436" cy="5214974"/>
          </a:xfrm>
        </p:spPr>
        <p:txBody>
          <a:bodyPr>
            <a:normAutofit lnSpcReduction="10000"/>
          </a:bodyPr>
          <a:lstStyle/>
          <a:p>
            <a:pPr>
              <a:buNone/>
            </a:pPr>
            <a:r>
              <a:rPr lang="it-IT" dirty="0" smtClean="0"/>
              <a:t>Alba combatte a fianco di Roma:</a:t>
            </a:r>
          </a:p>
          <a:p>
            <a:r>
              <a:rPr lang="it-IT" dirty="0" smtClean="0"/>
              <a:t>Nel 283 a.C. contro i </a:t>
            </a:r>
            <a:r>
              <a:rPr lang="it-IT" i="1" dirty="0" smtClean="0"/>
              <a:t>Galli </a:t>
            </a:r>
            <a:r>
              <a:rPr lang="it-IT" i="1" dirty="0" err="1" smtClean="0"/>
              <a:t>Senoni</a:t>
            </a:r>
            <a:r>
              <a:rPr lang="it-IT" i="1" dirty="0" smtClean="0"/>
              <a:t>.</a:t>
            </a:r>
          </a:p>
          <a:p>
            <a:r>
              <a:rPr lang="it-IT" dirty="0" smtClean="0"/>
              <a:t>Nel 270 a.C. contro Pirro.</a:t>
            </a:r>
          </a:p>
          <a:p>
            <a:r>
              <a:rPr lang="it-IT" dirty="0" smtClean="0"/>
              <a:t>Nel 211 a.C. (seconda guerra punica) la città invia a Roma duemila uomini per combattere Annibale.</a:t>
            </a:r>
          </a:p>
          <a:p>
            <a:endParaRPr lang="it-IT" dirty="0" smtClean="0"/>
          </a:p>
          <a:p>
            <a:pPr>
              <a:buNone/>
            </a:pPr>
            <a:r>
              <a:rPr lang="it-IT" dirty="0" smtClean="0"/>
              <a:t>Alba ospita prigionieri illustri:</a:t>
            </a:r>
          </a:p>
          <a:p>
            <a:r>
              <a:rPr lang="it-IT" dirty="0" smtClean="0"/>
              <a:t>Perseo re di Macedonia, con il figlio Alessandro (168 a.C.)</a:t>
            </a:r>
          </a:p>
          <a:p>
            <a:r>
              <a:rPr lang="it-IT" dirty="0" err="1" smtClean="0"/>
              <a:t>Bituito</a:t>
            </a:r>
            <a:r>
              <a:rPr lang="it-IT" i="1" dirty="0" smtClean="0"/>
              <a:t> </a:t>
            </a:r>
            <a:r>
              <a:rPr lang="it-IT" dirty="0" smtClean="0"/>
              <a:t>degli </a:t>
            </a:r>
            <a:r>
              <a:rPr lang="it-IT" dirty="0" err="1" smtClean="0"/>
              <a:t>Arverni</a:t>
            </a:r>
            <a:r>
              <a:rPr lang="it-IT" dirty="0" smtClean="0"/>
              <a:t>, assieme al figlio </a:t>
            </a:r>
            <a:r>
              <a:rPr lang="it-IT" dirty="0" err="1" smtClean="0"/>
              <a:t>Congentiatos</a:t>
            </a:r>
            <a:r>
              <a:rPr lang="it-IT" dirty="0" smtClean="0"/>
              <a:t> (121 a.C.);</a:t>
            </a:r>
          </a:p>
          <a:p>
            <a:pPr>
              <a:buNone/>
            </a:pPr>
            <a:endParaRPr lang="it-IT"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La </a:t>
            </a:r>
            <a:r>
              <a:rPr lang="it-IT" dirty="0" err="1" smtClean="0">
                <a:ln w="6350">
                  <a:solidFill>
                    <a:schemeClr val="tx1"/>
                  </a:solidFill>
                </a:ln>
                <a:solidFill>
                  <a:schemeClr val="tx1"/>
                </a:solidFill>
              </a:rPr>
              <a:t>domus</a:t>
            </a:r>
            <a:r>
              <a:rPr lang="it-IT" dirty="0" smtClean="0">
                <a:ln w="6350">
                  <a:solidFill>
                    <a:schemeClr val="tx1"/>
                  </a:solidFill>
                </a:ln>
                <a:solidFill>
                  <a:schemeClr val="tx1"/>
                </a:solidFill>
              </a:rPr>
              <a:t> di via del Miliario 1</a:t>
            </a:r>
            <a:endParaRPr lang="it-IT" dirty="0"/>
          </a:p>
        </p:txBody>
      </p:sp>
      <p:sp>
        <p:nvSpPr>
          <p:cNvPr id="3" name="Segnaposto contenuto 2"/>
          <p:cNvSpPr>
            <a:spLocks noGrp="1"/>
          </p:cNvSpPr>
          <p:nvPr>
            <p:ph idx="1"/>
          </p:nvPr>
        </p:nvSpPr>
        <p:spPr>
          <a:xfrm>
            <a:off x="0" y="1357298"/>
            <a:ext cx="3428992" cy="5500702"/>
          </a:xfrm>
        </p:spPr>
        <p:txBody>
          <a:bodyPr>
            <a:normAutofit fontScale="85000" lnSpcReduction="20000"/>
          </a:bodyPr>
          <a:lstStyle/>
          <a:p>
            <a:pPr marL="411163" indent="-411163"/>
            <a:r>
              <a:rPr lang="it-IT" dirty="0" smtClean="0"/>
              <a:t>Il primo impianto della </a:t>
            </a:r>
            <a:r>
              <a:rPr lang="it-IT" dirty="0" err="1" smtClean="0"/>
              <a:t>domus</a:t>
            </a:r>
            <a:r>
              <a:rPr lang="it-IT" dirty="0" smtClean="0"/>
              <a:t>, a cui seguirono vari rimaneggiamenti, sembra risalire al I sec. a.C., ma alcuni muri tra le colonne del peristilio denunciano interventi in epoca tarda, forse il IV secolo d.C., quando si sentì il bisogno di suddividere il lo spazio aperto e porticato in ambienti più piccoli, forse ad uso abitativo.</a:t>
            </a:r>
            <a:endParaRPr lang="it-IT" dirty="0"/>
          </a:p>
        </p:txBody>
      </p:sp>
      <p:pic>
        <p:nvPicPr>
          <p:cNvPr id="71682" name="Picture 2" descr="C:\Users\Laura\Desktop\LAURA\ARCHEO\LAURALAV\ABRUZZO\Marsica\Alba Fucens\Alba Fucens immagini\domus 1.jpg"/>
          <p:cNvPicPr>
            <a:picLocks noChangeAspect="1" noChangeArrowheads="1"/>
          </p:cNvPicPr>
          <p:nvPr/>
        </p:nvPicPr>
        <p:blipFill>
          <a:blip r:embed="rId2"/>
          <a:srcRect/>
          <a:stretch>
            <a:fillRect/>
          </a:stretch>
        </p:blipFill>
        <p:spPr bwMode="auto">
          <a:xfrm>
            <a:off x="3431225" y="2571745"/>
            <a:ext cx="5712776" cy="428625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La </a:t>
            </a:r>
            <a:r>
              <a:rPr lang="it-IT" dirty="0" err="1" smtClean="0">
                <a:ln w="6350">
                  <a:solidFill>
                    <a:schemeClr val="tx1"/>
                  </a:solidFill>
                </a:ln>
                <a:solidFill>
                  <a:schemeClr val="tx1"/>
                </a:solidFill>
              </a:rPr>
              <a:t>domus</a:t>
            </a:r>
            <a:r>
              <a:rPr lang="it-IT" dirty="0" smtClean="0">
                <a:ln w="6350">
                  <a:solidFill>
                    <a:schemeClr val="tx1"/>
                  </a:solidFill>
                </a:ln>
                <a:solidFill>
                  <a:schemeClr val="tx1"/>
                </a:solidFill>
              </a:rPr>
              <a:t> di via del Miliario 2</a:t>
            </a:r>
            <a:endParaRPr lang="it-IT" dirty="0"/>
          </a:p>
        </p:txBody>
      </p:sp>
      <p:sp>
        <p:nvSpPr>
          <p:cNvPr id="3" name="Segnaposto contenuto 2"/>
          <p:cNvSpPr>
            <a:spLocks noGrp="1"/>
          </p:cNvSpPr>
          <p:nvPr>
            <p:ph idx="1"/>
          </p:nvPr>
        </p:nvSpPr>
        <p:spPr>
          <a:xfrm>
            <a:off x="0" y="857232"/>
            <a:ext cx="5072066" cy="6000768"/>
          </a:xfrm>
        </p:spPr>
        <p:txBody>
          <a:bodyPr>
            <a:normAutofit lnSpcReduction="10000"/>
          </a:bodyPr>
          <a:lstStyle/>
          <a:p>
            <a:pPr marL="411163" indent="-411163"/>
            <a:r>
              <a:rPr lang="it-IT" dirty="0" smtClean="0"/>
              <a:t>Scavi recenti (2006) hanno riportato alla luce, sempre lungo via del Miliario e più a Nord rispetto alla precedente, un'altra </a:t>
            </a:r>
            <a:r>
              <a:rPr lang="it-IT" i="1" dirty="0" err="1" smtClean="0"/>
              <a:t>domus</a:t>
            </a:r>
            <a:r>
              <a:rPr lang="it-IT" dirty="0" smtClean="0"/>
              <a:t> affiancata da </a:t>
            </a:r>
            <a:r>
              <a:rPr lang="it-IT" i="1" dirty="0" err="1" smtClean="0"/>
              <a:t>tabernae</a:t>
            </a:r>
            <a:r>
              <a:rPr lang="it-IT" dirty="0" smtClean="0"/>
              <a:t> con fasi edilizie della media età imperiale, che presenta una completa ristrutturazione nel </a:t>
            </a:r>
            <a:r>
              <a:rPr lang="it-IT" dirty="0" err="1" smtClean="0"/>
              <a:t>VI</a:t>
            </a:r>
            <a:r>
              <a:rPr lang="it-IT" dirty="0" smtClean="0"/>
              <a:t> secolo d. C., quando l'edificio viene trasformato in un cortile su cui si affacciano nuovi ambienti  destinati a botteghe o a produzioni artigianali.</a:t>
            </a:r>
            <a:endParaRPr lang="it-IT" dirty="0"/>
          </a:p>
        </p:txBody>
      </p:sp>
      <p:pic>
        <p:nvPicPr>
          <p:cNvPr id="72706" name="Picture 2" descr="C:\Users\Laura\Desktop\LAURA\ARCHEO\LAURALAV\ABRUZZO\Marsica\Alba Fucens\Alba Fucens immagini\pianta[1].jpg"/>
          <p:cNvPicPr>
            <a:picLocks noChangeAspect="1" noChangeArrowheads="1"/>
          </p:cNvPicPr>
          <p:nvPr/>
        </p:nvPicPr>
        <p:blipFill>
          <a:blip r:embed="rId2"/>
          <a:srcRect/>
          <a:stretch>
            <a:fillRect/>
          </a:stretch>
        </p:blipFill>
        <p:spPr bwMode="auto">
          <a:xfrm>
            <a:off x="4967860" y="1785926"/>
            <a:ext cx="4176140" cy="4619624"/>
          </a:xfrm>
          <a:prstGeom prst="rect">
            <a:avLst/>
          </a:prstGeom>
          <a:noFill/>
        </p:spPr>
      </p:pic>
      <p:sp>
        <p:nvSpPr>
          <p:cNvPr id="5" name="Ovale 4"/>
          <p:cNvSpPr/>
          <p:nvPr/>
        </p:nvSpPr>
        <p:spPr>
          <a:xfrm>
            <a:off x="5000628" y="2714620"/>
            <a:ext cx="1285884" cy="12144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La </a:t>
            </a:r>
            <a:r>
              <a:rPr lang="it-IT" dirty="0" err="1" smtClean="0">
                <a:ln w="6350">
                  <a:solidFill>
                    <a:schemeClr val="tx1"/>
                  </a:solidFill>
                </a:ln>
                <a:solidFill>
                  <a:schemeClr val="tx1"/>
                </a:solidFill>
              </a:rPr>
              <a:t>domus</a:t>
            </a:r>
            <a:r>
              <a:rPr lang="it-IT" dirty="0" smtClean="0">
                <a:ln w="6350">
                  <a:solidFill>
                    <a:schemeClr val="tx1"/>
                  </a:solidFill>
                </a:ln>
                <a:solidFill>
                  <a:schemeClr val="tx1"/>
                </a:solidFill>
              </a:rPr>
              <a:t> di via del Miliario 2</a:t>
            </a:r>
            <a:endParaRPr lang="it-IT" dirty="0"/>
          </a:p>
        </p:txBody>
      </p:sp>
      <p:pic>
        <p:nvPicPr>
          <p:cNvPr id="73730" name="Picture 2" descr="C:\Users\Laura\Desktop\LAURA\ARCHEO\LAURALAV\ABRUZZO\Marsica\Alba Fucens\Alba Fucens immagini\edificio ovest 1.jpg"/>
          <p:cNvPicPr>
            <a:picLocks noChangeAspect="1" noChangeArrowheads="1"/>
          </p:cNvPicPr>
          <p:nvPr/>
        </p:nvPicPr>
        <p:blipFill>
          <a:blip r:embed="rId2"/>
          <a:srcRect/>
          <a:stretch>
            <a:fillRect/>
          </a:stretch>
        </p:blipFill>
        <p:spPr bwMode="auto">
          <a:xfrm>
            <a:off x="214282" y="1045893"/>
            <a:ext cx="8715436" cy="5812107"/>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L’Anfiteatro</a:t>
            </a:r>
            <a:endParaRPr lang="it-IT" dirty="0"/>
          </a:p>
        </p:txBody>
      </p:sp>
      <p:sp>
        <p:nvSpPr>
          <p:cNvPr id="4" name="Segnaposto contenuto 3"/>
          <p:cNvSpPr>
            <a:spLocks noGrp="1"/>
          </p:cNvSpPr>
          <p:nvPr>
            <p:ph idx="1"/>
          </p:nvPr>
        </p:nvSpPr>
        <p:spPr>
          <a:xfrm>
            <a:off x="0" y="1285860"/>
            <a:ext cx="5500694" cy="5572140"/>
          </a:xfrm>
        </p:spPr>
        <p:txBody>
          <a:bodyPr>
            <a:normAutofit fontScale="77500" lnSpcReduction="20000"/>
          </a:bodyPr>
          <a:lstStyle/>
          <a:p>
            <a:pPr marL="411163" indent="-411163"/>
            <a:r>
              <a:rPr lang="it-IT" dirty="0" smtClean="0"/>
              <a:t>Interamente ricavato nella roccia, raggiunge 96 m. di lunghezza e 79 m. di larghezza. L'arena interna misura m. 64x37. Dalle dimensioni si può ipotizzare che poteva contenere un numero di spettatori pari a circa un migliaio.</a:t>
            </a:r>
          </a:p>
          <a:p>
            <a:pPr marL="411163" indent="-411163"/>
            <a:r>
              <a:rPr lang="it-IT" dirty="0" smtClean="0"/>
              <a:t>Due gli ingressi che, attraversando le gradinate, permettevano l'accesso all'arena, perfettamente in asse fra loro.</a:t>
            </a:r>
          </a:p>
          <a:p>
            <a:pPr marL="411163" indent="-411163"/>
            <a:r>
              <a:rPr lang="it-IT" dirty="0" smtClean="0"/>
              <a:t> Delle gradinate restano solo pochi blocchi lapidei . La cavea era interrotta ad intervalli regolari da scale che permettevano l'accesso alle gradinate superiori. Nella parte occidentale della balaustra si accede ad un cunicolo destinato al transito del personale e degli animali utilizzati durante gli spettacoli.</a:t>
            </a:r>
          </a:p>
          <a:p>
            <a:endParaRPr lang="it-IT" dirty="0"/>
          </a:p>
        </p:txBody>
      </p:sp>
      <p:pic>
        <p:nvPicPr>
          <p:cNvPr id="74754" name="Picture 2" descr="http://www.righel40.altervista.org/AlbaFuc/AlbaFucens_pianta.jpg">
            <a:hlinkClick r:id="rId2"/>
          </p:cNvPr>
          <p:cNvPicPr>
            <a:picLocks noChangeAspect="1" noChangeArrowheads="1"/>
          </p:cNvPicPr>
          <p:nvPr/>
        </p:nvPicPr>
        <p:blipFill>
          <a:blip r:embed="rId3"/>
          <a:srcRect/>
          <a:stretch>
            <a:fillRect/>
          </a:stretch>
        </p:blipFill>
        <p:spPr bwMode="auto">
          <a:xfrm>
            <a:off x="5572132" y="1339011"/>
            <a:ext cx="3571868" cy="5518989"/>
          </a:xfrm>
          <a:prstGeom prst="rect">
            <a:avLst/>
          </a:prstGeom>
          <a:noFill/>
        </p:spPr>
      </p:pic>
      <p:sp>
        <p:nvSpPr>
          <p:cNvPr id="6" name="Ovale 5"/>
          <p:cNvSpPr/>
          <p:nvPr/>
        </p:nvSpPr>
        <p:spPr>
          <a:xfrm>
            <a:off x="7358082" y="5286388"/>
            <a:ext cx="928694"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L’Anfiteatro</a:t>
            </a:r>
            <a:endParaRPr lang="it-IT" dirty="0"/>
          </a:p>
        </p:txBody>
      </p:sp>
      <p:sp>
        <p:nvSpPr>
          <p:cNvPr id="3" name="Segnaposto contenuto 2"/>
          <p:cNvSpPr>
            <a:spLocks noGrp="1"/>
          </p:cNvSpPr>
          <p:nvPr>
            <p:ph idx="1"/>
          </p:nvPr>
        </p:nvSpPr>
        <p:spPr>
          <a:xfrm>
            <a:off x="0" y="1000108"/>
            <a:ext cx="9144000" cy="1643074"/>
          </a:xfrm>
        </p:spPr>
        <p:txBody>
          <a:bodyPr>
            <a:normAutofit lnSpcReduction="10000"/>
          </a:bodyPr>
          <a:lstStyle/>
          <a:p>
            <a:pPr marL="411163" indent="-411163"/>
            <a:r>
              <a:rPr lang="it-IT" dirty="0" smtClean="0"/>
              <a:t>Sulla facciata interna ed esterna dell'ingresso settentrionale è stata ricollocata un'iscrizione doppia, che illumina sull'epoca della costruzione e ci fornisce il nome del personaggio che finanziò l’opera:</a:t>
            </a:r>
            <a:endParaRPr lang="it-IT" dirty="0"/>
          </a:p>
        </p:txBody>
      </p:sp>
      <p:pic>
        <p:nvPicPr>
          <p:cNvPr id="75780" name="Picture 4" descr="C:\Users\Laura\Desktop\LAURA\ARCHEO\LAURALAV\ABRUZZO\Marsica\Alba Fucens\Alba Fucens immagini\Alba Fucens, anfiteatro 6.jpg"/>
          <p:cNvPicPr>
            <a:picLocks noChangeAspect="1" noChangeArrowheads="1"/>
          </p:cNvPicPr>
          <p:nvPr/>
        </p:nvPicPr>
        <p:blipFill>
          <a:blip r:embed="rId2"/>
          <a:srcRect/>
          <a:stretch>
            <a:fillRect/>
          </a:stretch>
        </p:blipFill>
        <p:spPr bwMode="auto">
          <a:xfrm>
            <a:off x="3543872" y="2857496"/>
            <a:ext cx="5600128" cy="3714752"/>
          </a:xfrm>
          <a:prstGeom prst="rect">
            <a:avLst/>
          </a:prstGeom>
          <a:noFill/>
        </p:spPr>
      </p:pic>
      <p:sp>
        <p:nvSpPr>
          <p:cNvPr id="8" name="CasellaDiTesto 7"/>
          <p:cNvSpPr txBox="1"/>
          <p:nvPr/>
        </p:nvSpPr>
        <p:spPr>
          <a:xfrm>
            <a:off x="0" y="2786058"/>
            <a:ext cx="3500430" cy="3693319"/>
          </a:xfrm>
          <a:prstGeom prst="rect">
            <a:avLst/>
          </a:prstGeom>
          <a:noFill/>
        </p:spPr>
        <p:txBody>
          <a:bodyPr wrap="square" rtlCol="0">
            <a:spAutoFit/>
          </a:bodyPr>
          <a:lstStyle/>
          <a:p>
            <a:pPr algn="ctr"/>
            <a:r>
              <a:rPr lang="it-IT" dirty="0" smtClean="0"/>
              <a:t>Q. NAEVIVS Q. F. FAB. SVTORIVS MACRO / PRAEFECTVS VIGILVM PRAEFECTVS PRAETORII / TI. CAESARIS AVGVSTI TESTAMENTO DEDIT</a:t>
            </a:r>
          </a:p>
          <a:p>
            <a:endParaRPr lang="it-IT" dirty="0" smtClean="0"/>
          </a:p>
          <a:p>
            <a:pPr algn="just"/>
            <a:r>
              <a:rPr lang="it-IT" dirty="0" smtClean="0"/>
              <a:t>Quinto Nevio </a:t>
            </a:r>
            <a:r>
              <a:rPr lang="it-IT" dirty="0" err="1" smtClean="0"/>
              <a:t>Sutorio</a:t>
            </a:r>
            <a:r>
              <a:rPr lang="it-IT" dirty="0" smtClean="0"/>
              <a:t> </a:t>
            </a:r>
            <a:r>
              <a:rPr lang="it-IT" dirty="0" err="1" smtClean="0"/>
              <a:t>Macrone</a:t>
            </a:r>
            <a:r>
              <a:rPr lang="it-IT" dirty="0" smtClean="0"/>
              <a:t>, figlio di Quinto, della tribù </a:t>
            </a:r>
            <a:r>
              <a:rPr lang="it-IT" dirty="0" err="1" smtClean="0"/>
              <a:t>Fabia</a:t>
            </a:r>
            <a:r>
              <a:rPr lang="it-IT" dirty="0" smtClean="0"/>
              <a:t>, prefetto dei vigili, prefetto del pretorio di Tiberio Cesare Augusto, lasciò per testamento.</a:t>
            </a:r>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Laura\Desktop\LAURA\ARCHEO\LAURALAV\ABRUZZO\Marsica\Alba Fucens\Alba Fucens immagini\Alba Fucens, anfiteatro 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Il tempio di Ercole</a:t>
            </a:r>
            <a:endParaRPr lang="it-IT" dirty="0"/>
          </a:p>
        </p:txBody>
      </p:sp>
      <p:sp>
        <p:nvSpPr>
          <p:cNvPr id="3" name="Segnaposto contenuto 2"/>
          <p:cNvSpPr>
            <a:spLocks noGrp="1"/>
          </p:cNvSpPr>
          <p:nvPr>
            <p:ph idx="1"/>
          </p:nvPr>
        </p:nvSpPr>
        <p:spPr>
          <a:xfrm>
            <a:off x="0" y="1142984"/>
            <a:ext cx="4929190" cy="5715016"/>
          </a:xfrm>
        </p:spPr>
        <p:txBody>
          <a:bodyPr>
            <a:normAutofit/>
          </a:bodyPr>
          <a:lstStyle/>
          <a:p>
            <a:pPr marL="411163" indent="-411163"/>
            <a:r>
              <a:rPr lang="it-IT" dirty="0" smtClean="0"/>
              <a:t>A sud dell’isolato centrale, si apre una grande piazza, un tempo </a:t>
            </a:r>
            <a:r>
              <a:rPr lang="it-IT" dirty="0" err="1" smtClean="0"/>
              <a:t>porticata</a:t>
            </a:r>
            <a:r>
              <a:rPr lang="it-IT" dirty="0" smtClean="0"/>
              <a:t>, con uno stretto sacello sul lato nord, destinato al culto di Ercole. Costruita in età </a:t>
            </a:r>
            <a:r>
              <a:rPr lang="it-IT" dirty="0" err="1" smtClean="0"/>
              <a:t>sillana</a:t>
            </a:r>
            <a:r>
              <a:rPr lang="it-IT" dirty="0" smtClean="0"/>
              <a:t>, la piazza era il luogo del mercato;  da un’ iscrizione musiva sappiamo che il finanziatore della costruzione fu Lucio </a:t>
            </a:r>
            <a:r>
              <a:rPr lang="it-IT" dirty="0" err="1" smtClean="0"/>
              <a:t>Vettio</a:t>
            </a:r>
            <a:r>
              <a:rPr lang="it-IT" dirty="0" smtClean="0"/>
              <a:t>, figlio di Quinto.</a:t>
            </a:r>
            <a:endParaRPr lang="it-IT" dirty="0"/>
          </a:p>
        </p:txBody>
      </p:sp>
      <p:pic>
        <p:nvPicPr>
          <p:cNvPr id="77827" name="Picture 3" descr="C:\Users\Laura\Desktop\LAURA\ARCHEO\LAURALAV\ABRUZZO\Marsica\Alba Fucens\Alba Fucens immagini\pianta[1].jpg"/>
          <p:cNvPicPr>
            <a:picLocks noChangeAspect="1" noChangeArrowheads="1"/>
          </p:cNvPicPr>
          <p:nvPr/>
        </p:nvPicPr>
        <p:blipFill>
          <a:blip r:embed="rId2"/>
          <a:srcRect/>
          <a:stretch>
            <a:fillRect/>
          </a:stretch>
        </p:blipFill>
        <p:spPr bwMode="auto">
          <a:xfrm>
            <a:off x="4838700" y="1428736"/>
            <a:ext cx="4305300" cy="4762500"/>
          </a:xfrm>
          <a:prstGeom prst="rect">
            <a:avLst/>
          </a:prstGeom>
          <a:noFill/>
          <a:ln>
            <a:solidFill>
              <a:srgbClr val="FF0000"/>
            </a:solidFill>
          </a:ln>
        </p:spPr>
      </p:pic>
      <p:cxnSp>
        <p:nvCxnSpPr>
          <p:cNvPr id="11" name="Connettore 1 10"/>
          <p:cNvCxnSpPr/>
          <p:nvPr/>
        </p:nvCxnSpPr>
        <p:spPr>
          <a:xfrm rot="5400000">
            <a:off x="5750727" y="4536289"/>
            <a:ext cx="178595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6643702" y="5429264"/>
            <a:ext cx="78581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rot="5400000" flipH="1" flipV="1">
            <a:off x="6535751" y="4536289"/>
            <a:ext cx="1786744" cy="7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rot="10800000">
            <a:off x="7143768" y="3643314"/>
            <a:ext cx="28575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6643702" y="3643314"/>
            <a:ext cx="35719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rot="5400000" flipH="1" flipV="1">
            <a:off x="6858016" y="3500438"/>
            <a:ext cx="28575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7000892" y="3357562"/>
            <a:ext cx="142876"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rot="5400000">
            <a:off x="7001686" y="3500438"/>
            <a:ext cx="284958" cy="7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Il tempio di Ercole</a:t>
            </a:r>
            <a:endParaRPr lang="it-IT" dirty="0"/>
          </a:p>
        </p:txBody>
      </p:sp>
      <p:sp>
        <p:nvSpPr>
          <p:cNvPr id="3" name="Segnaposto contenuto 2"/>
          <p:cNvSpPr>
            <a:spLocks noGrp="1"/>
          </p:cNvSpPr>
          <p:nvPr>
            <p:ph idx="1"/>
          </p:nvPr>
        </p:nvSpPr>
        <p:spPr>
          <a:xfrm>
            <a:off x="0" y="1214422"/>
            <a:ext cx="5357818" cy="5643578"/>
          </a:xfrm>
        </p:spPr>
        <p:txBody>
          <a:bodyPr>
            <a:noAutofit/>
          </a:bodyPr>
          <a:lstStyle/>
          <a:p>
            <a:pPr marL="411163" indent="-411163"/>
            <a:r>
              <a:rPr lang="it-IT" sz="3200" dirty="0" smtClean="0"/>
              <a:t>In fondo alla cella c’era un'edicola: in essa trovava posto un baldacchino su colonne di laterizi stuccate, che sosteneva la statua di Ercole seduto a banchetto, originariamente su un seggio in materiale deperibile, rinvenuta in frammenti.</a:t>
            </a:r>
            <a:endParaRPr lang="it-IT" sz="3200" dirty="0"/>
          </a:p>
        </p:txBody>
      </p:sp>
      <p:pic>
        <p:nvPicPr>
          <p:cNvPr id="78850" name="Picture 2" descr="C:\Users\Laura\Desktop\LAURA\ARCHEO\LAURALAV\ABRUZZO\Marsica\Alba Fucens\Alba Fucens immagini\statua di Ercole[1].jpg"/>
          <p:cNvPicPr>
            <a:picLocks noChangeAspect="1" noChangeArrowheads="1"/>
          </p:cNvPicPr>
          <p:nvPr/>
        </p:nvPicPr>
        <p:blipFill>
          <a:blip r:embed="rId2"/>
          <a:srcRect/>
          <a:stretch>
            <a:fillRect/>
          </a:stretch>
        </p:blipFill>
        <p:spPr bwMode="auto">
          <a:xfrm>
            <a:off x="5381615" y="1214422"/>
            <a:ext cx="3762385" cy="5643578"/>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857232"/>
          </a:xfrm>
        </p:spPr>
        <p:txBody>
          <a:bodyPr/>
          <a:lstStyle/>
          <a:p>
            <a:r>
              <a:rPr lang="it-IT" dirty="0" smtClean="0">
                <a:ln w="6350">
                  <a:solidFill>
                    <a:schemeClr val="tx1"/>
                  </a:solidFill>
                </a:ln>
                <a:solidFill>
                  <a:schemeClr val="tx1"/>
                </a:solidFill>
              </a:rPr>
              <a:t>Il tempio di Ercole</a:t>
            </a:r>
            <a:endParaRPr lang="it-IT" dirty="0"/>
          </a:p>
        </p:txBody>
      </p:sp>
      <p:sp>
        <p:nvSpPr>
          <p:cNvPr id="3" name="Segnaposto contenuto 2"/>
          <p:cNvSpPr>
            <a:spLocks noGrp="1"/>
          </p:cNvSpPr>
          <p:nvPr>
            <p:ph idx="1"/>
          </p:nvPr>
        </p:nvSpPr>
        <p:spPr>
          <a:xfrm>
            <a:off x="3071802" y="928670"/>
            <a:ext cx="6072198" cy="5929330"/>
          </a:xfrm>
        </p:spPr>
        <p:txBody>
          <a:bodyPr>
            <a:noAutofit/>
          </a:bodyPr>
          <a:lstStyle/>
          <a:p>
            <a:pPr marL="373063" indent="-373063"/>
            <a:r>
              <a:rPr lang="it-IT" sz="2200" dirty="0" smtClean="0"/>
              <a:t>Un sondaggio recente, effettuato in prossimità del sacello di Ercole, ha messo in luce la presenza di un grande pozzo circolare, posto immediatamente al di sotto degli strati di abbandono del piazzale.</a:t>
            </a:r>
          </a:p>
          <a:p>
            <a:pPr marL="373063" indent="-373063"/>
            <a:r>
              <a:rPr lang="it-IT" sz="2200" dirty="0" smtClean="0"/>
              <a:t>La grande cisterna (</a:t>
            </a:r>
            <a:r>
              <a:rPr lang="it-IT" sz="2200" dirty="0" err="1" smtClean="0"/>
              <a:t>diam</a:t>
            </a:r>
            <a:r>
              <a:rPr lang="it-IT" sz="2200" dirty="0" smtClean="0"/>
              <a:t>. 4.13 m), scoperta nel 2011, era profonda circa 6 metri e conteneva materiale architettonico, suppellettili, frammenti scultorei, ceramica.</a:t>
            </a:r>
          </a:p>
          <a:p>
            <a:pPr marL="373063" indent="-373063"/>
            <a:r>
              <a:rPr lang="it-IT" sz="2200" dirty="0" smtClean="0"/>
              <a:t>Il riempimento della cisterna venne effettuato in epoca tarda, nei primi decenni del </a:t>
            </a:r>
            <a:r>
              <a:rPr lang="it-IT" sz="2200" dirty="0" err="1" smtClean="0"/>
              <a:t>VI</a:t>
            </a:r>
            <a:r>
              <a:rPr lang="it-IT" sz="2200" dirty="0" smtClean="0"/>
              <a:t> sec. d.C., sulla base della ceramica più recente rinvenuta; la gran parte dei materiali recuperati deriva dalla distruzione del santuario di Ercole, avvenuta tra fine </a:t>
            </a:r>
            <a:r>
              <a:rPr lang="it-IT" sz="2200" dirty="0" err="1" smtClean="0"/>
              <a:t>V-inizi</a:t>
            </a:r>
            <a:r>
              <a:rPr lang="it-IT" sz="2200" dirty="0" smtClean="0"/>
              <a:t> </a:t>
            </a:r>
            <a:r>
              <a:rPr lang="it-IT" sz="2200" dirty="0" err="1" smtClean="0"/>
              <a:t>VI</a:t>
            </a:r>
            <a:r>
              <a:rPr lang="it-IT" sz="2200" dirty="0" smtClean="0"/>
              <a:t> d.C., a seguito di un evento sismico di grandi proporzioni</a:t>
            </a:r>
            <a:endParaRPr lang="it-IT" sz="2200" dirty="0"/>
          </a:p>
        </p:txBody>
      </p:sp>
      <p:pic>
        <p:nvPicPr>
          <p:cNvPr id="79874" name="Picture 2" descr="http://www.archeologia.beniculturali.it/getImage.php?id=1241&amp;w=350&amp;h=185">
            <a:hlinkClick r:id="rId2"/>
          </p:cNvPr>
          <p:cNvPicPr>
            <a:picLocks noChangeAspect="1" noChangeArrowheads="1"/>
          </p:cNvPicPr>
          <p:nvPr/>
        </p:nvPicPr>
        <p:blipFill>
          <a:blip r:embed="rId3"/>
          <a:srcRect/>
          <a:stretch>
            <a:fillRect/>
          </a:stretch>
        </p:blipFill>
        <p:spPr bwMode="auto">
          <a:xfrm rot="5400000">
            <a:off x="-1369856" y="2416342"/>
            <a:ext cx="5811514" cy="3071802"/>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Il tempio di Ercole</a:t>
            </a:r>
            <a:endParaRPr lang="it-IT" dirty="0"/>
          </a:p>
        </p:txBody>
      </p:sp>
      <p:pic>
        <p:nvPicPr>
          <p:cNvPr id="80899" name="Picture 3" descr="C:\Users\Laura\Desktop\LAURA\ARCHEO\LAURALAV\ABRUZZO\Marsica\Alba Fucens\Alba Fucens immagini\pozzo tempio Ercole 4.jpg"/>
          <p:cNvPicPr>
            <a:picLocks noChangeAspect="1" noChangeArrowheads="1"/>
          </p:cNvPicPr>
          <p:nvPr/>
        </p:nvPicPr>
        <p:blipFill>
          <a:blip r:embed="rId2" cstate="print"/>
          <a:srcRect/>
          <a:stretch>
            <a:fillRect/>
          </a:stretch>
        </p:blipFill>
        <p:spPr bwMode="auto">
          <a:xfrm>
            <a:off x="3643306" y="3286124"/>
            <a:ext cx="5500694" cy="3551386"/>
          </a:xfrm>
          <a:prstGeom prst="rect">
            <a:avLst/>
          </a:prstGeom>
          <a:noFill/>
        </p:spPr>
      </p:pic>
      <p:pic>
        <p:nvPicPr>
          <p:cNvPr id="80898" name="Picture 2" descr="C:\Users\Laura\Desktop\LAURA\ARCHEO\LAURALAV\ABRUZZO\Marsica\Alba Fucens\Alba Fucens immagini\pozzo tempio Ercole 1.jpg"/>
          <p:cNvPicPr>
            <a:picLocks noChangeAspect="1" noChangeArrowheads="1"/>
          </p:cNvPicPr>
          <p:nvPr/>
        </p:nvPicPr>
        <p:blipFill>
          <a:blip r:embed="rId3"/>
          <a:srcRect/>
          <a:stretch>
            <a:fillRect/>
          </a:stretch>
        </p:blipFill>
        <p:spPr bwMode="auto">
          <a:xfrm>
            <a:off x="0" y="1000108"/>
            <a:ext cx="5588012" cy="3143257"/>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0" name="Picture 6" descr="http://uploads.forumfree.it/av-10899423.jpg">
            <a:hlinkClick r:id="rId2"/>
          </p:cNvPr>
          <p:cNvPicPr>
            <a:picLocks noChangeAspect="1" noChangeArrowheads="1"/>
          </p:cNvPicPr>
          <p:nvPr/>
        </p:nvPicPr>
        <p:blipFill>
          <a:blip r:embed="rId3"/>
          <a:srcRect b="30882"/>
          <a:stretch>
            <a:fillRect/>
          </a:stretch>
        </p:blipFill>
        <p:spPr bwMode="auto">
          <a:xfrm>
            <a:off x="5429256" y="3429000"/>
            <a:ext cx="1981200" cy="2238393"/>
          </a:xfrm>
          <a:prstGeom prst="rect">
            <a:avLst/>
          </a:prstGeom>
          <a:noFill/>
        </p:spPr>
      </p:pic>
      <p:pic>
        <p:nvPicPr>
          <p:cNvPr id="103426" name="Picture 2" descr="http://www.studiarapido.it/wp-content/uploads/2016/01/silla.jpeg">
            <a:hlinkClick r:id="rId4"/>
          </p:cNvPr>
          <p:cNvPicPr>
            <a:picLocks noChangeAspect="1" noChangeArrowheads="1"/>
          </p:cNvPicPr>
          <p:nvPr/>
        </p:nvPicPr>
        <p:blipFill>
          <a:blip r:embed="rId5"/>
          <a:srcRect b="27778"/>
          <a:stretch>
            <a:fillRect/>
          </a:stretch>
        </p:blipFill>
        <p:spPr bwMode="auto">
          <a:xfrm>
            <a:off x="6215074" y="785794"/>
            <a:ext cx="2658893" cy="2786082"/>
          </a:xfrm>
          <a:prstGeom prst="rect">
            <a:avLst/>
          </a:prstGeom>
          <a:noFill/>
        </p:spPr>
      </p:pic>
      <p:sp>
        <p:nvSpPr>
          <p:cNvPr id="2" name="Titolo 1"/>
          <p:cNvSpPr>
            <a:spLocks noGrp="1"/>
          </p:cNvSpPr>
          <p:nvPr>
            <p:ph type="title"/>
          </p:nvPr>
        </p:nvSpPr>
        <p:spPr>
          <a:xfrm>
            <a:off x="457200" y="0"/>
            <a:ext cx="8229600" cy="785794"/>
          </a:xfrm>
        </p:spPr>
        <p:txBody>
          <a:bodyPr>
            <a:normAutofit fontScale="90000"/>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repubblicana</a:t>
            </a:r>
            <a:endParaRPr lang="it-IT" dirty="0">
              <a:ln w="6350">
                <a:solidFill>
                  <a:schemeClr val="tx1"/>
                </a:solidFill>
              </a:ln>
              <a:solidFill>
                <a:schemeClr val="tx1"/>
              </a:solidFill>
            </a:endParaRPr>
          </a:p>
        </p:txBody>
      </p:sp>
      <p:sp>
        <p:nvSpPr>
          <p:cNvPr id="3" name="Segnaposto contenuto 2"/>
          <p:cNvSpPr>
            <a:spLocks noGrp="1"/>
          </p:cNvSpPr>
          <p:nvPr>
            <p:ph idx="1"/>
          </p:nvPr>
        </p:nvSpPr>
        <p:spPr>
          <a:xfrm>
            <a:off x="0" y="785794"/>
            <a:ext cx="6072230" cy="6072206"/>
          </a:xfrm>
        </p:spPr>
        <p:txBody>
          <a:bodyPr>
            <a:normAutofit fontScale="70000" lnSpcReduction="20000"/>
          </a:bodyPr>
          <a:lstStyle/>
          <a:p>
            <a:pPr marL="0" indent="6350" algn="just">
              <a:buNone/>
            </a:pPr>
            <a:r>
              <a:rPr lang="it-IT" dirty="0" smtClean="0"/>
              <a:t>Nella Guerra Sociale (91-89 a.C.) Alba rimane ancora una volta fedele a Roma:</a:t>
            </a:r>
          </a:p>
          <a:p>
            <a:pPr algn="just"/>
            <a:r>
              <a:rPr lang="it-IT" dirty="0" smtClean="0"/>
              <a:t>Silla procederà alla ristrutturazione della città, ornandola di nuovi edifici seguendo il modello ellenistico</a:t>
            </a:r>
          </a:p>
          <a:p>
            <a:pPr algn="just"/>
            <a:r>
              <a:rPr lang="it-IT" dirty="0" smtClean="0"/>
              <a:t>Il dittatore concesse ad Alba la cittadinanza romana e il nuovo ordinamento di </a:t>
            </a:r>
            <a:r>
              <a:rPr lang="it-IT" i="1" dirty="0" err="1" smtClean="0"/>
              <a:t>municipium</a:t>
            </a:r>
            <a:r>
              <a:rPr lang="it-IT" i="1" dirty="0" smtClean="0"/>
              <a:t>,</a:t>
            </a:r>
            <a:r>
              <a:rPr lang="it-IT" dirty="0" smtClean="0"/>
              <a:t> iscritto alla tribù </a:t>
            </a:r>
            <a:r>
              <a:rPr lang="it-IT" i="1" dirty="0" err="1" smtClean="0"/>
              <a:t>Fabia</a:t>
            </a:r>
            <a:r>
              <a:rPr lang="it-IT" dirty="0" smtClean="0"/>
              <a:t> e retto da </a:t>
            </a:r>
            <a:r>
              <a:rPr lang="it-IT" i="1" dirty="0" err="1" smtClean="0"/>
              <a:t>quattuorviri</a:t>
            </a:r>
            <a:r>
              <a:rPr lang="it-IT" dirty="0" smtClean="0"/>
              <a:t>, tra cui due magistrati e due </a:t>
            </a:r>
            <a:r>
              <a:rPr lang="it-IT" i="1" dirty="0" err="1" smtClean="0"/>
              <a:t>aediles</a:t>
            </a:r>
            <a:r>
              <a:rPr lang="it-IT" i="1" dirty="0" smtClean="0"/>
              <a:t>.</a:t>
            </a:r>
          </a:p>
          <a:p>
            <a:pPr algn="just"/>
            <a:endParaRPr lang="it-IT" i="1" dirty="0" smtClean="0"/>
          </a:p>
          <a:p>
            <a:pPr marL="0" indent="6350" algn="just">
              <a:buNone/>
            </a:pPr>
            <a:r>
              <a:rPr lang="it-IT" dirty="0" smtClean="0"/>
              <a:t>Ma successivamente Alba prese le parti di Mario contro Silla nel corso della 1° guerra civile:</a:t>
            </a:r>
          </a:p>
          <a:p>
            <a:pPr algn="just"/>
            <a:r>
              <a:rPr lang="it-IT" dirty="0" smtClean="0"/>
              <a:t>Il suo territorio fu lottizzato (</a:t>
            </a:r>
            <a:r>
              <a:rPr lang="it-IT" i="1" dirty="0" smtClean="0"/>
              <a:t>centuriazione</a:t>
            </a:r>
            <a:r>
              <a:rPr lang="it-IT" dirty="0" smtClean="0"/>
              <a:t>), e dato ai veterani di Silla.</a:t>
            </a:r>
          </a:p>
          <a:p>
            <a:pPr algn="just"/>
            <a:endParaRPr lang="it-IT" dirty="0" smtClean="0"/>
          </a:p>
          <a:p>
            <a:pPr marL="0" indent="6350" algn="just">
              <a:buNone/>
            </a:pPr>
            <a:r>
              <a:rPr lang="it-IT" dirty="0" smtClean="0"/>
              <a:t>Nella 2° guerra civile tra </a:t>
            </a:r>
            <a:r>
              <a:rPr lang="it-IT" dirty="0" err="1" smtClean="0"/>
              <a:t>Pompeo</a:t>
            </a:r>
            <a:r>
              <a:rPr lang="it-IT" dirty="0" smtClean="0"/>
              <a:t> e Cesare, la città divenne roccaforte degli anticesariani comandati da </a:t>
            </a:r>
            <a:r>
              <a:rPr lang="it-IT" dirty="0" err="1" smtClean="0"/>
              <a:t>Domizio</a:t>
            </a:r>
            <a:r>
              <a:rPr lang="it-IT" dirty="0" smtClean="0"/>
              <a:t> </a:t>
            </a:r>
            <a:r>
              <a:rPr lang="it-IT" dirty="0" err="1" smtClean="0"/>
              <a:t>Enobarbo</a:t>
            </a:r>
            <a:r>
              <a:rPr lang="it-IT" dirty="0" smtClean="0"/>
              <a:t> che più tardi si arrese a Cesare.</a:t>
            </a:r>
          </a:p>
          <a:p>
            <a:pPr algn="just">
              <a:buNone/>
            </a:pPr>
            <a:endParaRPr lang="it-IT" dirty="0" smtClean="0"/>
          </a:p>
          <a:p>
            <a:pPr marL="0" indent="6350" algn="just">
              <a:buNone/>
            </a:pPr>
            <a:r>
              <a:rPr lang="it-IT" dirty="0" smtClean="0"/>
              <a:t>Nella 3° guerra civile Alba si schierò con Ottaviano contro Antonio, ospitando la legione</a:t>
            </a:r>
            <a:r>
              <a:rPr lang="it-IT" i="1" dirty="0" smtClean="0"/>
              <a:t> </a:t>
            </a:r>
            <a:r>
              <a:rPr lang="it-IT" i="1" dirty="0" err="1" smtClean="0"/>
              <a:t>Martia</a:t>
            </a:r>
            <a:r>
              <a:rPr lang="it-IT" dirty="0" smtClean="0"/>
              <a:t>, fedele al futuro imperatore.</a:t>
            </a:r>
          </a:p>
          <a:p>
            <a:pPr>
              <a:buNone/>
            </a:pPr>
            <a:endParaRPr lang="it-IT" dirty="0"/>
          </a:p>
        </p:txBody>
      </p:sp>
      <p:pic>
        <p:nvPicPr>
          <p:cNvPr id="103428" name="Picture 4" descr="http://digilander.libero.it/adamaney/roma/pompeomagnob.gif">
            <a:hlinkClick r:id="rId6"/>
          </p:cNvPr>
          <p:cNvPicPr>
            <a:picLocks noChangeAspect="1" noChangeArrowheads="1"/>
          </p:cNvPicPr>
          <p:nvPr/>
        </p:nvPicPr>
        <p:blipFill>
          <a:blip r:embed="rId7"/>
          <a:srcRect/>
          <a:stretch>
            <a:fillRect/>
          </a:stretch>
        </p:blipFill>
        <p:spPr bwMode="auto">
          <a:xfrm>
            <a:off x="7029450" y="4124324"/>
            <a:ext cx="2114550" cy="273367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Il Teatro</a:t>
            </a:r>
            <a:endParaRPr lang="it-IT" dirty="0"/>
          </a:p>
        </p:txBody>
      </p:sp>
      <p:sp>
        <p:nvSpPr>
          <p:cNvPr id="4" name="Segnaposto contenuto 3"/>
          <p:cNvSpPr>
            <a:spLocks noGrp="1"/>
          </p:cNvSpPr>
          <p:nvPr>
            <p:ph idx="1"/>
          </p:nvPr>
        </p:nvSpPr>
        <p:spPr>
          <a:xfrm>
            <a:off x="0" y="857232"/>
            <a:ext cx="4786314" cy="6000768"/>
          </a:xfrm>
        </p:spPr>
        <p:txBody>
          <a:bodyPr>
            <a:normAutofit/>
          </a:bodyPr>
          <a:lstStyle/>
          <a:p>
            <a:pPr marL="411163" indent="-411163"/>
            <a:r>
              <a:rPr lang="it-IT" dirty="0" smtClean="0"/>
              <a:t>Questo edificio da spettacolo, ricavato nel substrato roccioso del colle Pettorino, è stato realizzato secondo un modello di derivazione ellenistica. Quasi completamente </a:t>
            </a:r>
            <a:r>
              <a:rPr lang="it-IT" dirty="0" err="1" smtClean="0"/>
              <a:t>espoliato</a:t>
            </a:r>
            <a:r>
              <a:rPr lang="it-IT" dirty="0" smtClean="0"/>
              <a:t> già in antico, conserva poderose strutture di sostenimento della cavea i corridoi di ingresso e le sostruzioni della scena.</a:t>
            </a:r>
          </a:p>
          <a:p>
            <a:pPr marL="411163" indent="-411163"/>
            <a:endParaRPr lang="it-IT" dirty="0"/>
          </a:p>
        </p:txBody>
      </p:sp>
      <p:pic>
        <p:nvPicPr>
          <p:cNvPr id="81922" name="Picture 2" descr="C:\Users\Laura\Desktop\LAURA\ARCHEO\LAURALAV\ABRUZZO\Marsica\Alba Fucens\Alba Fucens immagini\pianta[1].jpg"/>
          <p:cNvPicPr>
            <a:picLocks noChangeAspect="1" noChangeArrowheads="1"/>
          </p:cNvPicPr>
          <p:nvPr/>
        </p:nvPicPr>
        <p:blipFill>
          <a:blip r:embed="rId2"/>
          <a:srcRect/>
          <a:stretch>
            <a:fillRect/>
          </a:stretch>
        </p:blipFill>
        <p:spPr bwMode="auto">
          <a:xfrm>
            <a:off x="4838700" y="1571612"/>
            <a:ext cx="4305300" cy="4762500"/>
          </a:xfrm>
          <a:prstGeom prst="rect">
            <a:avLst/>
          </a:prstGeom>
          <a:noFill/>
        </p:spPr>
      </p:pic>
      <p:sp>
        <p:nvSpPr>
          <p:cNvPr id="6" name="Ovale 5"/>
          <p:cNvSpPr/>
          <p:nvPr/>
        </p:nvSpPr>
        <p:spPr>
          <a:xfrm>
            <a:off x="7643834" y="4286256"/>
            <a:ext cx="1500166" cy="20716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Il Teatro</a:t>
            </a:r>
            <a:endParaRPr lang="it-IT" dirty="0"/>
          </a:p>
        </p:txBody>
      </p:sp>
      <p:sp>
        <p:nvSpPr>
          <p:cNvPr id="6" name="Segnaposto contenuto 5"/>
          <p:cNvSpPr>
            <a:spLocks noGrp="1"/>
          </p:cNvSpPr>
          <p:nvPr>
            <p:ph idx="1"/>
          </p:nvPr>
        </p:nvSpPr>
        <p:spPr>
          <a:xfrm>
            <a:off x="4857752" y="1142984"/>
            <a:ext cx="4286248" cy="5715016"/>
          </a:xfrm>
        </p:spPr>
        <p:txBody>
          <a:bodyPr>
            <a:normAutofit fontScale="92500" lnSpcReduction="10000"/>
          </a:bodyPr>
          <a:lstStyle/>
          <a:p>
            <a:pPr marL="411163" indent="-411163"/>
            <a:r>
              <a:rPr lang="it-IT" dirty="0" smtClean="0"/>
              <a:t>Dall'analisi della tecnica edilizia si può ritenere che una prima fase dell’edificio sia ascrivibile alla fine del Il sec. a. C. e ad essa deve essere succeduta una fase di ampliamento da collocarsi alla metà del I sec. a. C..</a:t>
            </a:r>
          </a:p>
          <a:p>
            <a:pPr marL="411163" indent="-411163"/>
            <a:r>
              <a:rPr lang="it-IT" dirty="0" smtClean="0"/>
              <a:t>Di fronte l'orchestra è il complesso della </a:t>
            </a:r>
            <a:r>
              <a:rPr lang="it-IT" dirty="0" err="1" smtClean="0"/>
              <a:t>scaena</a:t>
            </a:r>
            <a:r>
              <a:rPr lang="it-IT" dirty="0" smtClean="0"/>
              <a:t> (il palco), un edificio di forma rettangolare di </a:t>
            </a:r>
            <a:r>
              <a:rPr lang="it-IT" dirty="0" err="1" smtClean="0"/>
              <a:t>mt</a:t>
            </a:r>
            <a:r>
              <a:rPr lang="it-IT" dirty="0" smtClean="0"/>
              <a:t>. 12x42.50</a:t>
            </a:r>
          </a:p>
          <a:p>
            <a:endParaRPr lang="it-IT" dirty="0"/>
          </a:p>
        </p:txBody>
      </p:sp>
      <p:pic>
        <p:nvPicPr>
          <p:cNvPr id="3074" name="Picture 2" descr="C:\Users\Laura\Desktop\LAURA\ARCHEO\LAURALAV\ABRUZZO\Marsica\Alba Fucens\Alba Fucens immagini\alba-fucens-vista-aerea[1].jpg"/>
          <p:cNvPicPr>
            <a:picLocks noChangeAspect="1" noChangeArrowheads="1"/>
          </p:cNvPicPr>
          <p:nvPr/>
        </p:nvPicPr>
        <p:blipFill>
          <a:blip r:embed="rId2"/>
          <a:srcRect l="9684" r="17145"/>
          <a:stretch>
            <a:fillRect/>
          </a:stretch>
        </p:blipFill>
        <p:spPr bwMode="auto">
          <a:xfrm>
            <a:off x="0" y="1142984"/>
            <a:ext cx="4857784" cy="4514850"/>
          </a:xfrm>
          <a:prstGeom prst="rect">
            <a:avLst/>
          </a:prstGeom>
          <a:noFill/>
        </p:spPr>
      </p:pic>
      <p:sp>
        <p:nvSpPr>
          <p:cNvPr id="5" name="Ovale 4"/>
          <p:cNvSpPr/>
          <p:nvPr/>
        </p:nvSpPr>
        <p:spPr>
          <a:xfrm>
            <a:off x="3428992" y="3143248"/>
            <a:ext cx="857256" cy="714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C:\Users\Laura\Desktop\LAURA\ARCHEO\LAURALAV\ABRUZZO\Marsica\Alba Fucens\Alba Fucens immagini\pianta[1].jpg"/>
          <p:cNvPicPr>
            <a:picLocks noChangeAspect="1" noChangeArrowheads="1"/>
          </p:cNvPicPr>
          <p:nvPr/>
        </p:nvPicPr>
        <p:blipFill>
          <a:blip r:embed="rId3"/>
          <a:srcRect l="60870" t="58236" b="888"/>
          <a:stretch>
            <a:fillRect/>
          </a:stretch>
        </p:blipFill>
        <p:spPr bwMode="auto">
          <a:xfrm>
            <a:off x="0" y="4786322"/>
            <a:ext cx="1792799" cy="2071678"/>
          </a:xfrm>
          <a:prstGeom prst="rect">
            <a:avLst/>
          </a:prstGeom>
          <a:noFill/>
        </p:spPr>
      </p:pic>
      <p:cxnSp>
        <p:nvCxnSpPr>
          <p:cNvPr id="9" name="Connettore 1 8"/>
          <p:cNvCxnSpPr>
            <a:stCxn id="7" idx="0"/>
          </p:cNvCxnSpPr>
          <p:nvPr/>
        </p:nvCxnSpPr>
        <p:spPr>
          <a:xfrm>
            <a:off x="857224" y="4786322"/>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a:stCxn id="7" idx="0"/>
          </p:cNvCxnSpPr>
          <p:nvPr/>
        </p:nvCxnSpPr>
        <p:spPr>
          <a:xfrm>
            <a:off x="928662" y="485776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a:endCxn id="5" idx="3"/>
          </p:cNvCxnSpPr>
          <p:nvPr/>
        </p:nvCxnSpPr>
        <p:spPr>
          <a:xfrm flipV="1">
            <a:off x="1142976" y="3753010"/>
            <a:ext cx="2411558" cy="10333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C:\Users\Laura\Desktop\LAURA\ARCHEO\LAURALAV\ABRUZZO\Marsica\Alba Fucens\Alba Fucens immagini\S. Pietro\S. Pietro di Alba 2.jpg"/>
          <p:cNvPicPr>
            <a:picLocks noChangeAspect="1" noChangeArrowheads="1"/>
          </p:cNvPicPr>
          <p:nvPr/>
        </p:nvPicPr>
        <p:blipFill>
          <a:blip r:embed="rId2">
            <a:lum bright="-30000"/>
          </a:blip>
          <a:srcRect/>
          <a:stretch>
            <a:fillRect/>
          </a:stretch>
        </p:blipFill>
        <p:spPr bwMode="auto">
          <a:xfrm>
            <a:off x="0" y="0"/>
            <a:ext cx="9144000" cy="6858000"/>
          </a:xfrm>
          <a:prstGeom prst="rect">
            <a:avLst/>
          </a:prstGeom>
          <a:noFill/>
        </p:spPr>
      </p:pic>
      <p:sp>
        <p:nvSpPr>
          <p:cNvPr id="2" name="Titolo 1"/>
          <p:cNvSpPr>
            <a:spLocks noGrp="1"/>
          </p:cNvSpPr>
          <p:nvPr>
            <p:ph type="title"/>
          </p:nvPr>
        </p:nvSpPr>
        <p:spPr>
          <a:xfrm>
            <a:off x="457200" y="0"/>
            <a:ext cx="8229600" cy="1142984"/>
          </a:xfrm>
        </p:spPr>
        <p:txBody>
          <a:bodyPr/>
          <a:lstStyle/>
          <a:p>
            <a:r>
              <a:rPr lang="it-IT" dirty="0" smtClean="0">
                <a:ln w="6350">
                  <a:solidFill>
                    <a:schemeClr val="tx1"/>
                  </a:solidFill>
                </a:ln>
                <a:solidFill>
                  <a:schemeClr val="tx1"/>
                </a:solidFill>
              </a:rPr>
              <a:t>S. Pietro in Albe</a:t>
            </a:r>
            <a:endParaRPr lang="it-IT" dirty="0"/>
          </a:p>
        </p:txBody>
      </p:sp>
      <p:sp>
        <p:nvSpPr>
          <p:cNvPr id="3" name="Segnaposto contenuto 2"/>
          <p:cNvSpPr>
            <a:spLocks noGrp="1"/>
          </p:cNvSpPr>
          <p:nvPr>
            <p:ph idx="1"/>
          </p:nvPr>
        </p:nvSpPr>
        <p:spPr>
          <a:xfrm>
            <a:off x="357158" y="1071546"/>
            <a:ext cx="8329642" cy="5237814"/>
          </a:xfrm>
        </p:spPr>
        <p:txBody>
          <a:bodyPr>
            <a:normAutofit lnSpcReduction="10000"/>
          </a:bodyPr>
          <a:lstStyle/>
          <a:p>
            <a:r>
              <a:rPr lang="it-IT" dirty="0" smtClean="0"/>
              <a:t>L'edificio di culto cristiano è testimoniato dal </a:t>
            </a:r>
            <a:r>
              <a:rPr lang="it-IT" dirty="0" err="1" smtClean="0"/>
              <a:t>VI</a:t>
            </a:r>
            <a:r>
              <a:rPr lang="it-IT" dirty="0" smtClean="0"/>
              <a:t> secolo da frammenti di arredo liturgico, attualmente conservati al Museo dell’Arte Sacra di Celano, che erano stati riutilizzati nelle strutture più tarde.</a:t>
            </a:r>
          </a:p>
          <a:p>
            <a:r>
              <a:rPr lang="it-IT" dirty="0" smtClean="0"/>
              <a:t>Allo stesso modo, la suppellettile scultorea del IX secolo è l'unica testimonianza della chiesa altomedievale.</a:t>
            </a:r>
          </a:p>
          <a:p>
            <a:r>
              <a:rPr lang="it-IT" dirty="0" smtClean="0"/>
              <a:t>L'edificio attuale risale invece al XII secolo ed è stato sostanzialmente ricostruito dopo il terremoto che distrusse Avezzano e gli altri centri della </a:t>
            </a:r>
            <a:r>
              <a:rPr lang="it-IT" dirty="0" err="1" smtClean="0"/>
              <a:t>Marsica</a:t>
            </a:r>
            <a:r>
              <a:rPr lang="it-IT" dirty="0" smtClean="0"/>
              <a:t> nel 1915.</a:t>
            </a:r>
            <a:endParaRPr lang="it-IT"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Laura\Desktop\LAURA\ARCHEO\LAURALAV\ABRUZZO\Marsica\Alba Fucens\Alba Fucens immagini\S. Pietro\S. Pietro di Alba, abside, part.1.jpg"/>
          <p:cNvPicPr>
            <a:picLocks noChangeAspect="1" noChangeArrowheads="1"/>
          </p:cNvPicPr>
          <p:nvPr/>
        </p:nvPicPr>
        <p:blipFill>
          <a:blip r:embed="rId2"/>
          <a:srcRect l="2766" r="8702"/>
          <a:stretch>
            <a:fillRect/>
          </a:stretch>
        </p:blipFill>
        <p:spPr bwMode="auto">
          <a:xfrm>
            <a:off x="0" y="0"/>
            <a:ext cx="9144000" cy="68580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8596" y="4919008"/>
            <a:ext cx="8358246" cy="1938992"/>
          </a:xfrm>
          <a:prstGeom prst="rect">
            <a:avLst/>
          </a:prstGeom>
          <a:noFill/>
        </p:spPr>
        <p:txBody>
          <a:bodyPr wrap="square" rtlCol="0">
            <a:spAutoFit/>
          </a:bodyPr>
          <a:lstStyle/>
          <a:p>
            <a:pPr algn="just"/>
            <a:r>
              <a:rPr lang="it-IT" sz="2400" dirty="0" smtClean="0"/>
              <a:t>Il restauro effettuato negli anni Cinquanta del Novecento dalla Soprintendenza ha provveduto alla ricostruzione delle parti distrutte nel 1915 e alla rimozione degli adattamenti, restituendo alla chiesa le forme romaniche della costruzione benedettina.</a:t>
            </a:r>
            <a:endParaRPr lang="it-IT" sz="2400" dirty="0"/>
          </a:p>
        </p:txBody>
      </p:sp>
      <p:pic>
        <p:nvPicPr>
          <p:cNvPr id="88066" name="Picture 2" descr="C:\Users\Laura\Desktop\LAURA\ARCHEO\LAURALAV\ABRUZZO\Marsica\Alba Fucens\Alba Fucens immagini\S. Pietro\S. Pietro di Alba, interno.jpg"/>
          <p:cNvPicPr>
            <a:picLocks noChangeAspect="1" noChangeArrowheads="1"/>
          </p:cNvPicPr>
          <p:nvPr/>
        </p:nvPicPr>
        <p:blipFill>
          <a:blip r:embed="rId2"/>
          <a:srcRect l="1786" t="2719" r="2679" b="6194"/>
          <a:stretch>
            <a:fillRect/>
          </a:stretch>
        </p:blipFill>
        <p:spPr bwMode="auto">
          <a:xfrm>
            <a:off x="714348" y="0"/>
            <a:ext cx="7715304" cy="4786346"/>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S. Pietro in Albe</a:t>
            </a:r>
            <a:endParaRPr lang="it-IT" dirty="0"/>
          </a:p>
        </p:txBody>
      </p:sp>
      <p:sp>
        <p:nvSpPr>
          <p:cNvPr id="3" name="Segnaposto contenuto 2"/>
          <p:cNvSpPr>
            <a:spLocks noGrp="1"/>
          </p:cNvSpPr>
          <p:nvPr>
            <p:ph idx="1"/>
          </p:nvPr>
        </p:nvSpPr>
        <p:spPr>
          <a:xfrm>
            <a:off x="0" y="928670"/>
            <a:ext cx="8929718" cy="5929330"/>
          </a:xfrm>
        </p:spPr>
        <p:txBody>
          <a:bodyPr>
            <a:normAutofit lnSpcReduction="10000"/>
          </a:bodyPr>
          <a:lstStyle/>
          <a:p>
            <a:r>
              <a:rPr lang="it-IT" dirty="0" smtClean="0"/>
              <a:t>All'interno la chiesa presenta un impianto di tipo basilicale, con tre navate, presbiterio rialzato su una piccola cripta ed abside semicircolare.</a:t>
            </a:r>
          </a:p>
          <a:p>
            <a:r>
              <a:rPr lang="it-IT" dirty="0" smtClean="0"/>
              <a:t>Dividono le navate archi a tutto sesto su colonne di ordine corinzio, provenienti dall'antica Alba </a:t>
            </a:r>
            <a:r>
              <a:rPr lang="it-IT" dirty="0" err="1" smtClean="0"/>
              <a:t>Fucens</a:t>
            </a:r>
            <a:r>
              <a:rPr lang="it-IT" dirty="0" smtClean="0"/>
              <a:t> e databili al II sec. d.C. </a:t>
            </a:r>
          </a:p>
          <a:p>
            <a:r>
              <a:rPr lang="it-IT" dirty="0" smtClean="0"/>
              <a:t>In corrispondenza delle prima campata, incastonate lungo il perimetro delle </a:t>
            </a:r>
            <a:r>
              <a:rPr lang="it-IT" dirty="0" err="1" smtClean="0"/>
              <a:t>navatelle</a:t>
            </a:r>
            <a:r>
              <a:rPr lang="it-IT" dirty="0" smtClean="0"/>
              <a:t>, sono visibili due colonne tuscaniche, appartenenti al protiro dell'antico tempio. </a:t>
            </a:r>
          </a:p>
          <a:p>
            <a:r>
              <a:rPr lang="it-IT" dirty="0" smtClean="0"/>
              <a:t>Sette gradini innalzano il presbiterio chiuso dall'abside duecentesca ed impreziosito al centro dall'altare composto da lastre medioevali, recuperate durante i restauri.</a:t>
            </a:r>
            <a:endParaRPr lang="it-IT"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pic>
        <p:nvPicPr>
          <p:cNvPr id="90114" name="Picture 2" descr="C:\Users\Laura\Desktop\LAURA\ARCHEO\LAURALAV\ABRUZZO\Marsica\Alba Fucens\Alba Fucens immagini\S. Pietro\S. Pietro, interno prima dei restauri.jpg"/>
          <p:cNvPicPr>
            <a:picLocks noChangeAspect="1" noChangeArrowheads="1"/>
          </p:cNvPicPr>
          <p:nvPr/>
        </p:nvPicPr>
        <p:blipFill>
          <a:blip r:embed="rId2"/>
          <a:srcRect r="3711" b="10815"/>
          <a:stretch>
            <a:fillRect/>
          </a:stretch>
        </p:blipFill>
        <p:spPr bwMode="auto">
          <a:xfrm>
            <a:off x="0" y="0"/>
            <a:ext cx="9144000"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aura\Desktop\LAURA\ARCHEO\LAURALAV\ABRUZZO\Marsica\Alba Fucens\Alba Fucens immagini\S. Pietro\S. Pietro, interno 4.jpg"/>
          <p:cNvPicPr>
            <a:picLocks noChangeAspect="1" noChangeArrowheads="1"/>
          </p:cNvPicPr>
          <p:nvPr/>
        </p:nvPicPr>
        <p:blipFill>
          <a:blip r:embed="rId2"/>
          <a:srcRect r="786" b="5814"/>
          <a:stretch>
            <a:fillRect/>
          </a:stretch>
        </p:blipFill>
        <p:spPr bwMode="auto">
          <a:xfrm>
            <a:off x="0" y="1071522"/>
            <a:ext cx="9148691" cy="5786478"/>
          </a:xfrm>
          <a:prstGeom prst="rect">
            <a:avLst/>
          </a:prstGeom>
          <a:noFill/>
        </p:spPr>
      </p:pic>
      <p:sp>
        <p:nvSpPr>
          <p:cNvPr id="5" name="Titolo 4"/>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S. Pietro in Albe</a:t>
            </a:r>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Laura\Desktop\LAURA\ARCHEO\LAURALAV\ABRUZZO\Marsica\Alba Fucens\Alba Fucens immagini\S. Pietro\S. Pietro, interno 3.jpg"/>
          <p:cNvPicPr>
            <a:picLocks noChangeAspect="1" noChangeArrowheads="1"/>
          </p:cNvPicPr>
          <p:nvPr/>
        </p:nvPicPr>
        <p:blipFill>
          <a:blip r:embed="rId2">
            <a:lum bright="-30000"/>
          </a:blip>
          <a:srcRect/>
          <a:stretch>
            <a:fillRect/>
          </a:stretch>
        </p:blipFill>
        <p:spPr bwMode="auto">
          <a:xfrm>
            <a:off x="1" y="0"/>
            <a:ext cx="9144000" cy="6858000"/>
          </a:xfrm>
          <a:prstGeom prst="rect">
            <a:avLst/>
          </a:prstGeom>
          <a:noFill/>
        </p:spPr>
      </p:pic>
      <p:sp>
        <p:nvSpPr>
          <p:cNvPr id="3" name="Titolo 2"/>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S. Pietro in Albe</a:t>
            </a:r>
            <a:endParaRPr lang="it-IT" dirty="0"/>
          </a:p>
        </p:txBody>
      </p:sp>
      <p:sp>
        <p:nvSpPr>
          <p:cNvPr id="4" name="Segnaposto contenuto 3"/>
          <p:cNvSpPr>
            <a:spLocks noGrp="1"/>
          </p:cNvSpPr>
          <p:nvPr>
            <p:ph idx="1"/>
          </p:nvPr>
        </p:nvSpPr>
        <p:spPr>
          <a:xfrm>
            <a:off x="3643306" y="1071546"/>
            <a:ext cx="5500694" cy="5786454"/>
          </a:xfrm>
        </p:spPr>
        <p:txBody>
          <a:bodyPr>
            <a:normAutofit lnSpcReduction="10000"/>
          </a:bodyPr>
          <a:lstStyle/>
          <a:p>
            <a:pPr marL="411163" indent="-411163"/>
            <a:r>
              <a:rPr lang="it-IT" dirty="0" smtClean="0"/>
              <a:t>A sinistra, si può ammirare il bellissimo ambone </a:t>
            </a:r>
            <a:r>
              <a:rPr lang="it-IT" dirty="0" err="1" smtClean="0"/>
              <a:t>cosmatesco</a:t>
            </a:r>
            <a:r>
              <a:rPr lang="it-IT" dirty="0" smtClean="0"/>
              <a:t> risalente agli inizi del XIII secolo, opera del maestro romano Giovanni di Guido e dell'aiuto Andrea. In esso sono incastonate le tessere di marmo e porfido, che creano un notevole effetto coloristico. Chiude la navata centrale l'imponente iconostasi, sempre di fattura </a:t>
            </a:r>
            <a:r>
              <a:rPr lang="it-IT" dirty="0" err="1" smtClean="0"/>
              <a:t>cosmatesca</a:t>
            </a:r>
            <a:r>
              <a:rPr lang="it-IT" dirty="0" smtClean="0"/>
              <a:t>, ma realizzata dal solo Andrea, che firma l'opera. </a:t>
            </a:r>
            <a:endParaRPr lang="it-IT"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Users\Laura\Desktop\LAURA\ARCHEO\LAURALAV\ABRUZZO\Marsica\Alba Fucens\Alba Fucens immagini\S. Pietro\S. Pietro, pulpito 1.jpg"/>
          <p:cNvPicPr>
            <a:picLocks noChangeAspect="1" noChangeArrowheads="1"/>
          </p:cNvPicPr>
          <p:nvPr/>
        </p:nvPicPr>
        <p:blipFill>
          <a:blip r:embed="rId2"/>
          <a:srcRect/>
          <a:stretch>
            <a:fillRect/>
          </a:stretch>
        </p:blipFill>
        <p:spPr bwMode="auto">
          <a:xfrm>
            <a:off x="0" y="0"/>
            <a:ext cx="4500562" cy="4500562"/>
          </a:xfrm>
          <a:prstGeom prst="rect">
            <a:avLst/>
          </a:prstGeom>
          <a:noFill/>
        </p:spPr>
      </p:pic>
      <p:pic>
        <p:nvPicPr>
          <p:cNvPr id="92163" name="Picture 3" descr="C:\Users\Laura\Desktop\LAURA\ARCHEO\LAURALAV\ABRUZZO\Marsica\Alba Fucens\Alba Fucens immagini\S. Pietro\S. Pietro, pulpito 2.jpg"/>
          <p:cNvPicPr>
            <a:picLocks noChangeAspect="1" noChangeArrowheads="1"/>
          </p:cNvPicPr>
          <p:nvPr/>
        </p:nvPicPr>
        <p:blipFill>
          <a:blip r:embed="rId3"/>
          <a:srcRect/>
          <a:stretch>
            <a:fillRect/>
          </a:stretch>
        </p:blipFill>
        <p:spPr bwMode="auto">
          <a:xfrm>
            <a:off x="4000496" y="2713806"/>
            <a:ext cx="5143504" cy="4144194"/>
          </a:xfrm>
          <a:prstGeom prst="rect">
            <a:avLst/>
          </a:prstGeom>
          <a:noFill/>
        </p:spPr>
      </p:pic>
      <p:pic>
        <p:nvPicPr>
          <p:cNvPr id="92164" name="Picture 4" descr="C:\Users\Laura\Desktop\LAURA\ARCHEO\LAURALAV\ABRUZZO\Marsica\Alba Fucens\Alba Fucens immagini\S. Pietro\mensola 2.jpg"/>
          <p:cNvPicPr>
            <a:picLocks noChangeAspect="1" noChangeArrowheads="1"/>
          </p:cNvPicPr>
          <p:nvPr/>
        </p:nvPicPr>
        <p:blipFill>
          <a:blip r:embed="rId4"/>
          <a:srcRect/>
          <a:stretch>
            <a:fillRect/>
          </a:stretch>
        </p:blipFill>
        <p:spPr bwMode="auto">
          <a:xfrm>
            <a:off x="7534638" y="0"/>
            <a:ext cx="1609362" cy="2428868"/>
          </a:xfrm>
          <a:prstGeom prst="rect">
            <a:avLst/>
          </a:prstGeom>
          <a:noFill/>
        </p:spPr>
      </p:pic>
      <p:pic>
        <p:nvPicPr>
          <p:cNvPr id="92165" name="Picture 5" descr="C:\Users\Laura\Desktop\LAURA\ARCHEO\LAURALAV\ABRUZZO\Marsica\Alba Fucens\Alba Fucens immagini\S. Pietro\mensola 3.jpg"/>
          <p:cNvPicPr>
            <a:picLocks noChangeAspect="1" noChangeArrowheads="1"/>
          </p:cNvPicPr>
          <p:nvPr/>
        </p:nvPicPr>
        <p:blipFill>
          <a:blip r:embed="rId5"/>
          <a:srcRect t="7290"/>
          <a:stretch>
            <a:fillRect/>
          </a:stretch>
        </p:blipFill>
        <p:spPr bwMode="auto">
          <a:xfrm>
            <a:off x="1285852" y="4643446"/>
            <a:ext cx="1582733" cy="2214554"/>
          </a:xfrm>
          <a:prstGeom prst="rect">
            <a:avLst/>
          </a:prstGeom>
          <a:noFill/>
        </p:spPr>
      </p:pic>
      <p:pic>
        <p:nvPicPr>
          <p:cNvPr id="92166" name="Picture 6" descr="C:\Users\Laura\Desktop\LAURA\ARCHEO\LAURALAV\ABRUZZO\Marsica\Alba Fucens\Alba Fucens immagini\S. Pietro\mensola 1.jpg"/>
          <p:cNvPicPr>
            <a:picLocks noChangeAspect="1" noChangeArrowheads="1"/>
          </p:cNvPicPr>
          <p:nvPr/>
        </p:nvPicPr>
        <p:blipFill>
          <a:blip r:embed="rId6"/>
          <a:srcRect/>
          <a:stretch>
            <a:fillRect/>
          </a:stretch>
        </p:blipFill>
        <p:spPr bwMode="auto">
          <a:xfrm>
            <a:off x="4714876" y="0"/>
            <a:ext cx="2559689" cy="170179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ura\Desktop\LAURA\ARCHEO\LAURALAV\ABRUZZO\Marsica\Alba Fucens\Alba Fucens immagini\Alba Fucens, anfiteatro.JPG"/>
          <p:cNvPicPr>
            <a:picLocks noChangeAspect="1" noChangeArrowheads="1"/>
          </p:cNvPicPr>
          <p:nvPr/>
        </p:nvPicPr>
        <p:blipFill>
          <a:blip r:embed="rId2" cstate="print"/>
          <a:srcRect/>
          <a:stretch>
            <a:fillRect/>
          </a:stretch>
        </p:blipFill>
        <p:spPr bwMode="auto">
          <a:xfrm>
            <a:off x="0" y="207819"/>
            <a:ext cx="9144000" cy="6650182"/>
          </a:xfrm>
          <a:prstGeom prst="rect">
            <a:avLst/>
          </a:prstGeom>
          <a:noFill/>
        </p:spPr>
      </p:pic>
      <p:sp>
        <p:nvSpPr>
          <p:cNvPr id="2" name="Titolo 1"/>
          <p:cNvSpPr>
            <a:spLocks noGrp="1"/>
          </p:cNvSpPr>
          <p:nvPr>
            <p:ph type="title"/>
          </p:nvPr>
        </p:nvSpPr>
        <p:spPr/>
        <p:txBody>
          <a:bodyPr>
            <a:normAutofit/>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imperiale</a:t>
            </a:r>
            <a:endParaRPr lang="it-IT" dirty="0"/>
          </a:p>
        </p:txBody>
      </p:sp>
      <p:sp>
        <p:nvSpPr>
          <p:cNvPr id="3" name="Segnaposto contenuto 2"/>
          <p:cNvSpPr>
            <a:spLocks noGrp="1"/>
          </p:cNvSpPr>
          <p:nvPr>
            <p:ph idx="1"/>
          </p:nvPr>
        </p:nvSpPr>
        <p:spPr>
          <a:xfrm>
            <a:off x="357158" y="1600200"/>
            <a:ext cx="8329642" cy="4709160"/>
          </a:xfrm>
        </p:spPr>
        <p:txBody>
          <a:bodyPr/>
          <a:lstStyle/>
          <a:p>
            <a:pPr algn="just">
              <a:buNone/>
            </a:pPr>
            <a:r>
              <a:rPr lang="it-IT" dirty="0" smtClean="0">
                <a:ln>
                  <a:solidFill>
                    <a:schemeClr val="tx1"/>
                  </a:solidFill>
                </a:ln>
              </a:rPr>
              <a:t>Le indagini archeologiche e lo studio dei monumenti attestano un’epoca di grande fioritura nei primi due secoli dell’impero: la città viene ornata di nuovi edifici ed altri vengono riccamente restaurati, come il </a:t>
            </a:r>
            <a:r>
              <a:rPr lang="it-IT" i="1" dirty="0" err="1" smtClean="0">
                <a:ln>
                  <a:solidFill>
                    <a:schemeClr val="tx1"/>
                  </a:solidFill>
                </a:ln>
              </a:rPr>
              <a:t>macellum</a:t>
            </a:r>
            <a:r>
              <a:rPr lang="it-IT" dirty="0" smtClean="0">
                <a:ln>
                  <a:solidFill>
                    <a:schemeClr val="tx1"/>
                  </a:solidFill>
                </a:ln>
              </a:rPr>
              <a:t> e le terme.</a:t>
            </a:r>
          </a:p>
          <a:p>
            <a:pPr algn="just">
              <a:buNone/>
            </a:pPr>
            <a:r>
              <a:rPr lang="it-IT" dirty="0" smtClean="0">
                <a:ln>
                  <a:solidFill>
                    <a:schemeClr val="tx1"/>
                  </a:solidFill>
                </a:ln>
              </a:rPr>
              <a:t>Viene costruito l’anfiteatro dall’</a:t>
            </a:r>
            <a:r>
              <a:rPr lang="it-IT" dirty="0" err="1" smtClean="0">
                <a:ln>
                  <a:solidFill>
                    <a:schemeClr val="tx1"/>
                  </a:solidFill>
                </a:ln>
              </a:rPr>
              <a:t>albense</a:t>
            </a:r>
            <a:r>
              <a:rPr lang="it-IT" dirty="0" smtClean="0">
                <a:ln>
                  <a:solidFill>
                    <a:schemeClr val="tx1"/>
                  </a:solidFill>
                </a:ln>
              </a:rPr>
              <a:t> Q. Nevio </a:t>
            </a:r>
            <a:r>
              <a:rPr lang="it-IT" dirty="0" err="1" smtClean="0">
                <a:ln>
                  <a:solidFill>
                    <a:schemeClr val="tx1"/>
                  </a:solidFill>
                </a:ln>
              </a:rPr>
              <a:t>Cordo</a:t>
            </a:r>
            <a:r>
              <a:rPr lang="it-IT" dirty="0" smtClean="0">
                <a:ln>
                  <a:solidFill>
                    <a:schemeClr val="tx1"/>
                  </a:solidFill>
                </a:ln>
              </a:rPr>
              <a:t> </a:t>
            </a:r>
            <a:r>
              <a:rPr lang="it-IT" dirty="0" err="1" smtClean="0">
                <a:ln>
                  <a:solidFill>
                    <a:schemeClr val="tx1"/>
                  </a:solidFill>
                </a:ln>
              </a:rPr>
              <a:t>Sutorio</a:t>
            </a:r>
            <a:r>
              <a:rPr lang="it-IT" dirty="0" smtClean="0">
                <a:ln>
                  <a:solidFill>
                    <a:schemeClr val="tx1"/>
                  </a:solidFill>
                </a:ln>
              </a:rPr>
              <a:t> Macro, prefetto del pretorio di Tiberio e da questi costretto al suicidio nel 38 d.C.</a:t>
            </a:r>
            <a:endParaRPr lang="it-IT" dirty="0">
              <a:ln>
                <a:solidFill>
                  <a:schemeClr val="tx1"/>
                </a:solidFill>
              </a:l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Users\Laura\Desktop\LAURA\ARCHEO\LAURALAV\ABRUZZO\Marsica\Alba Fucens\Alba Fucens immagini\S. Pietro\S. Pietro, iconostasi.jpg"/>
          <p:cNvPicPr>
            <a:picLocks noChangeAspect="1" noChangeArrowheads="1"/>
          </p:cNvPicPr>
          <p:nvPr/>
        </p:nvPicPr>
        <p:blipFill>
          <a:blip r:embed="rId2"/>
          <a:srcRect l="18293"/>
          <a:stretch>
            <a:fillRect/>
          </a:stretch>
        </p:blipFill>
        <p:spPr bwMode="auto">
          <a:xfrm>
            <a:off x="0" y="-1"/>
            <a:ext cx="5643570" cy="5180299"/>
          </a:xfrm>
          <a:prstGeom prst="rect">
            <a:avLst/>
          </a:prstGeom>
          <a:noFill/>
        </p:spPr>
      </p:pic>
      <p:pic>
        <p:nvPicPr>
          <p:cNvPr id="93187" name="Picture 3" descr="C:\Users\Laura\Desktop\LAURA\ARCHEO\LAURALAV\ABRUZZO\Marsica\Alba Fucens\Alba Fucens immagini\S. Pietro\S. Pietro, pannello iconostasi.JPG"/>
          <p:cNvPicPr>
            <a:picLocks noChangeAspect="1" noChangeArrowheads="1"/>
          </p:cNvPicPr>
          <p:nvPr/>
        </p:nvPicPr>
        <p:blipFill>
          <a:blip r:embed="rId3"/>
          <a:srcRect t="7975"/>
          <a:stretch>
            <a:fillRect/>
          </a:stretch>
        </p:blipFill>
        <p:spPr bwMode="auto">
          <a:xfrm>
            <a:off x="5107316" y="4071942"/>
            <a:ext cx="4036683" cy="2786058"/>
          </a:xfrm>
          <a:prstGeom prst="rect">
            <a:avLst/>
          </a:prstGeom>
          <a:noFill/>
        </p:spPr>
      </p:pic>
      <p:pic>
        <p:nvPicPr>
          <p:cNvPr id="93188" name="Picture 4" descr="C:\Users\Laura\Desktop\LAURA\ARCHEO\LAURALAV\ABRUZZO\Marsica\Alba Fucens\Alba Fucens immagini\S. Pietro\S. Pietro, rilievo a lato dell'iconostasi 2.jpg"/>
          <p:cNvPicPr>
            <a:picLocks noChangeAspect="1" noChangeArrowheads="1"/>
          </p:cNvPicPr>
          <p:nvPr/>
        </p:nvPicPr>
        <p:blipFill>
          <a:blip r:embed="rId4"/>
          <a:srcRect/>
          <a:stretch>
            <a:fillRect/>
          </a:stretch>
        </p:blipFill>
        <p:spPr bwMode="auto">
          <a:xfrm>
            <a:off x="6286512" y="285728"/>
            <a:ext cx="2366716" cy="3571876"/>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S. Pietro in Albe</a:t>
            </a:r>
            <a:endParaRPr lang="it-IT" dirty="0"/>
          </a:p>
        </p:txBody>
      </p:sp>
      <p:sp>
        <p:nvSpPr>
          <p:cNvPr id="3" name="Segnaposto contenuto 2"/>
          <p:cNvSpPr>
            <a:spLocks noGrp="1"/>
          </p:cNvSpPr>
          <p:nvPr>
            <p:ph idx="1"/>
          </p:nvPr>
        </p:nvSpPr>
        <p:spPr>
          <a:xfrm>
            <a:off x="0" y="928670"/>
            <a:ext cx="9144000" cy="2714644"/>
          </a:xfrm>
        </p:spPr>
        <p:txBody>
          <a:bodyPr/>
          <a:lstStyle/>
          <a:p>
            <a:r>
              <a:rPr lang="it-IT" dirty="0" smtClean="0"/>
              <a:t>Nelle strutture della cripta sono maggiormente riconoscibili i resti del tempio pagano e vi è conservato un sarcofago decorato con motivi alto medioevali. Lungo le pareti della chiesa sono visibili degli affreschi databili al XIV e al XV secolo con soggetti sacri.</a:t>
            </a:r>
            <a:endParaRPr lang="it-IT" dirty="0"/>
          </a:p>
        </p:txBody>
      </p:sp>
      <p:pic>
        <p:nvPicPr>
          <p:cNvPr id="94210" name="Picture 2" descr="C:\Users\Laura\Desktop\LAURA\ARCHEO\LAURALAV\ABRUZZO\Marsica\Alba Fucens\Alba Fucens immagini\S. Pietro\sarcofago cripta.jpg"/>
          <p:cNvPicPr>
            <a:picLocks noChangeAspect="1" noChangeArrowheads="1"/>
          </p:cNvPicPr>
          <p:nvPr/>
        </p:nvPicPr>
        <p:blipFill>
          <a:blip r:embed="rId2"/>
          <a:srcRect t="20682"/>
          <a:stretch>
            <a:fillRect/>
          </a:stretch>
        </p:blipFill>
        <p:spPr bwMode="auto">
          <a:xfrm>
            <a:off x="1643042" y="3731205"/>
            <a:ext cx="5929354" cy="3126795"/>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S. Pietro in Albe</a:t>
            </a:r>
            <a:endParaRPr lang="it-IT" dirty="0"/>
          </a:p>
        </p:txBody>
      </p:sp>
      <p:sp>
        <p:nvSpPr>
          <p:cNvPr id="3" name="Segnaposto contenuto 2"/>
          <p:cNvSpPr>
            <a:spLocks noGrp="1"/>
          </p:cNvSpPr>
          <p:nvPr>
            <p:ph idx="1"/>
          </p:nvPr>
        </p:nvSpPr>
        <p:spPr>
          <a:xfrm>
            <a:off x="457200" y="1071546"/>
            <a:ext cx="8229600" cy="1714512"/>
          </a:xfrm>
        </p:spPr>
        <p:txBody>
          <a:bodyPr>
            <a:normAutofit lnSpcReduction="10000"/>
          </a:bodyPr>
          <a:lstStyle/>
          <a:p>
            <a:r>
              <a:rPr lang="it-IT" dirty="0" smtClean="0"/>
              <a:t>Nella chiesa era conservato il famoso “trittico di Albe” (metà del XIV sec.), asportato dopo il terremoto del 1915 e ora conservato a Celano, nel Museo di Arte Sacra.</a:t>
            </a:r>
            <a:endParaRPr lang="it-IT" dirty="0"/>
          </a:p>
        </p:txBody>
      </p:sp>
      <p:pic>
        <p:nvPicPr>
          <p:cNvPr id="95234" name="Picture 2" descr="C:\Users\Laura\Desktop\LAURA\ARCHEO\LAURALAV\ABRUZZO\Marsica\Alba Fucens\Alba Fucens immagini\S. Pietro\Il trittico di Alba Fucens (metà XIV secolo).jpg"/>
          <p:cNvPicPr>
            <a:picLocks noChangeAspect="1" noChangeArrowheads="1"/>
          </p:cNvPicPr>
          <p:nvPr/>
        </p:nvPicPr>
        <p:blipFill>
          <a:blip r:embed="rId2"/>
          <a:srcRect/>
          <a:stretch>
            <a:fillRect/>
          </a:stretch>
        </p:blipFill>
        <p:spPr bwMode="auto">
          <a:xfrm>
            <a:off x="1571604" y="3038455"/>
            <a:ext cx="6127612" cy="381954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0"/>
            <a:ext cx="8229600" cy="1000108"/>
          </a:xfrm>
        </p:spPr>
        <p:txBody>
          <a:bodyPr/>
          <a:lstStyle/>
          <a:p>
            <a:r>
              <a:rPr lang="it-IT" dirty="0" smtClean="0">
                <a:ln w="6350">
                  <a:solidFill>
                    <a:schemeClr val="tx1"/>
                  </a:solidFill>
                </a:ln>
                <a:solidFill>
                  <a:schemeClr val="tx1"/>
                </a:solidFill>
              </a:rPr>
              <a:t>Il castello</a:t>
            </a:r>
            <a:endParaRPr lang="it-IT" dirty="0"/>
          </a:p>
        </p:txBody>
      </p:sp>
      <p:sp>
        <p:nvSpPr>
          <p:cNvPr id="5" name="Segnaposto contenuto 4"/>
          <p:cNvSpPr>
            <a:spLocks noGrp="1"/>
          </p:cNvSpPr>
          <p:nvPr>
            <p:ph idx="1"/>
          </p:nvPr>
        </p:nvSpPr>
        <p:spPr>
          <a:xfrm>
            <a:off x="0" y="1000108"/>
            <a:ext cx="9144000" cy="3500462"/>
          </a:xfrm>
        </p:spPr>
        <p:txBody>
          <a:bodyPr>
            <a:normAutofit fontScale="92500"/>
          </a:bodyPr>
          <a:lstStyle/>
          <a:p>
            <a:pPr marL="411163" indent="-411163"/>
            <a:r>
              <a:rPr lang="it-IT" dirty="0" smtClean="0"/>
              <a:t>Il castello di Albe, come ormai viene chiamata </a:t>
            </a:r>
            <a:r>
              <a:rPr lang="it-IT" i="1" dirty="0" smtClean="0"/>
              <a:t>Alba </a:t>
            </a:r>
            <a:r>
              <a:rPr lang="it-IT" i="1" dirty="0" err="1" smtClean="0"/>
              <a:t>Fucens</a:t>
            </a:r>
            <a:r>
              <a:rPr lang="it-IT" dirty="0" smtClean="0"/>
              <a:t> nel Medioevo, è citato per la prima volta nel 1066, in occasione dell'assedio condotto dai Normanni di Capua al conte dei </a:t>
            </a:r>
            <a:r>
              <a:rPr lang="it-IT" dirty="0" err="1" smtClean="0"/>
              <a:t>Marsi</a:t>
            </a:r>
            <a:r>
              <a:rPr lang="it-IT" dirty="0" smtClean="0"/>
              <a:t> Berardo III, che vi si era asserragliato.</a:t>
            </a:r>
          </a:p>
          <a:p>
            <a:r>
              <a:rPr lang="it-IT" dirty="0" smtClean="0"/>
              <a:t>Nella metà del XII secolo, tuttavia, i Normanni conquistano la </a:t>
            </a:r>
            <a:r>
              <a:rPr lang="it-IT" dirty="0" err="1" smtClean="0"/>
              <a:t>Marsica</a:t>
            </a:r>
            <a:r>
              <a:rPr lang="it-IT" dirty="0" smtClean="0"/>
              <a:t>, che verrà distinta nelle tre contee di Albe, di Celano e di </a:t>
            </a:r>
            <a:r>
              <a:rPr lang="it-IT" dirty="0" err="1" smtClean="0"/>
              <a:t>Carsoli</a:t>
            </a:r>
            <a:r>
              <a:rPr lang="it-IT" dirty="0" smtClean="0"/>
              <a:t>.  Il castello diviene il cento del feudo tenuto da Ruggero </a:t>
            </a:r>
            <a:r>
              <a:rPr lang="it-IT" i="1" dirty="0" smtClean="0"/>
              <a:t>de Albe.</a:t>
            </a:r>
            <a:endParaRPr lang="it-IT" dirty="0"/>
          </a:p>
        </p:txBody>
      </p:sp>
      <p:pic>
        <p:nvPicPr>
          <p:cNvPr id="96258" name="Picture 2" descr="C:\Users\Laura\Desktop\LAURA\ARCHEO\LAURALAV\ABRUZZO\Marsica\Alba Fucens\Alba Fucens immagini\castello\castello 5.jpg"/>
          <p:cNvPicPr>
            <a:picLocks noChangeAspect="1" noChangeArrowheads="1"/>
          </p:cNvPicPr>
          <p:nvPr/>
        </p:nvPicPr>
        <p:blipFill>
          <a:blip r:embed="rId2"/>
          <a:srcRect t="8360" b="12057"/>
          <a:stretch>
            <a:fillRect/>
          </a:stretch>
        </p:blipFill>
        <p:spPr bwMode="auto">
          <a:xfrm>
            <a:off x="1000100" y="4500546"/>
            <a:ext cx="7200900" cy="2357454"/>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Il castello</a:t>
            </a:r>
            <a:endParaRPr lang="it-IT" dirty="0"/>
          </a:p>
        </p:txBody>
      </p:sp>
      <p:sp>
        <p:nvSpPr>
          <p:cNvPr id="3" name="Segnaposto contenuto 2"/>
          <p:cNvSpPr>
            <a:spLocks noGrp="1"/>
          </p:cNvSpPr>
          <p:nvPr>
            <p:ph idx="1"/>
          </p:nvPr>
        </p:nvSpPr>
        <p:spPr>
          <a:xfrm>
            <a:off x="4357686" y="1357298"/>
            <a:ext cx="4786314" cy="5500702"/>
          </a:xfrm>
        </p:spPr>
        <p:txBody>
          <a:bodyPr>
            <a:normAutofit/>
          </a:bodyPr>
          <a:lstStyle/>
          <a:p>
            <a:pPr marL="400050" indent="-400050"/>
            <a:r>
              <a:rPr lang="it-IT" dirty="0" smtClean="0"/>
              <a:t>Dopo la sconfitta di </a:t>
            </a:r>
            <a:r>
              <a:rPr lang="it-IT" dirty="0" err="1" smtClean="0"/>
              <a:t>Corradino</a:t>
            </a:r>
            <a:r>
              <a:rPr lang="it-IT" dirty="0" smtClean="0"/>
              <a:t> di Svevia nel 1268, gli </a:t>
            </a:r>
            <a:r>
              <a:rPr lang="it-IT" dirty="0" err="1" smtClean="0"/>
              <a:t>albensi</a:t>
            </a:r>
            <a:r>
              <a:rPr lang="it-IT" dirty="0" smtClean="0"/>
              <a:t>, che hanno parteggiato per lui, sono duramente puniti dal vincitore, Carlo d'Angiò, che distrugge la loro città, ma alla fine del XIII sec. la fortificazione è restaurata con l’aiuto degli uomini del vicino castello di </a:t>
            </a:r>
            <a:r>
              <a:rPr lang="it-IT" dirty="0" err="1" smtClean="0"/>
              <a:t>Carce</a:t>
            </a:r>
            <a:r>
              <a:rPr lang="it-IT" dirty="0" smtClean="0"/>
              <a:t>.</a:t>
            </a:r>
            <a:endParaRPr lang="it-IT" dirty="0"/>
          </a:p>
        </p:txBody>
      </p:sp>
      <p:pic>
        <p:nvPicPr>
          <p:cNvPr id="97282" name="Picture 2" descr="C:\Users\Laura\Desktop\LAURA\ARCHEO\LAURALAV\ABRUZZO\Marsica\Alba Fucens\Alba Fucens immagini\castello\castello 3.jpg"/>
          <p:cNvPicPr>
            <a:picLocks noChangeAspect="1" noChangeArrowheads="1"/>
          </p:cNvPicPr>
          <p:nvPr/>
        </p:nvPicPr>
        <p:blipFill>
          <a:blip r:embed="rId2"/>
          <a:srcRect t="15073"/>
          <a:stretch>
            <a:fillRect/>
          </a:stretch>
        </p:blipFill>
        <p:spPr bwMode="auto">
          <a:xfrm>
            <a:off x="0" y="1357298"/>
            <a:ext cx="4129096" cy="5500702"/>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857232"/>
          </a:xfrm>
        </p:spPr>
        <p:txBody>
          <a:bodyPr/>
          <a:lstStyle/>
          <a:p>
            <a:r>
              <a:rPr lang="it-IT" dirty="0" smtClean="0">
                <a:ln w="6350">
                  <a:solidFill>
                    <a:schemeClr val="tx1"/>
                  </a:solidFill>
                </a:ln>
                <a:solidFill>
                  <a:schemeClr val="tx1"/>
                </a:solidFill>
              </a:rPr>
              <a:t>Il castello</a:t>
            </a:r>
            <a:endParaRPr lang="it-IT" dirty="0"/>
          </a:p>
        </p:txBody>
      </p:sp>
      <p:sp>
        <p:nvSpPr>
          <p:cNvPr id="3" name="Segnaposto contenuto 2"/>
          <p:cNvSpPr>
            <a:spLocks noGrp="1"/>
          </p:cNvSpPr>
          <p:nvPr>
            <p:ph idx="1"/>
          </p:nvPr>
        </p:nvSpPr>
        <p:spPr>
          <a:xfrm>
            <a:off x="0" y="785794"/>
            <a:ext cx="9144000" cy="1571636"/>
          </a:xfrm>
        </p:spPr>
        <p:txBody>
          <a:bodyPr>
            <a:normAutofit/>
          </a:bodyPr>
          <a:lstStyle/>
          <a:p>
            <a:pPr marL="11113" indent="-11113" algn="just">
              <a:buNone/>
            </a:pPr>
            <a:r>
              <a:rPr lang="it-IT" sz="2400" dirty="0" smtClean="0"/>
              <a:t>Dopo circa un secolo, tuttavia, la fortezza viene riedificata a pianta rettangolare, con torri cilindriche angolari, con il mastio posto in prossimità dell'ingresso.: nelle forme attuali, la fortezza risale al XIV sec..</a:t>
            </a:r>
          </a:p>
          <a:p>
            <a:pPr>
              <a:buNone/>
            </a:pPr>
            <a:endParaRPr lang="it-IT" dirty="0" smtClean="0"/>
          </a:p>
        </p:txBody>
      </p:sp>
      <p:pic>
        <p:nvPicPr>
          <p:cNvPr id="98306" name="Picture 2" descr="C:\Users\Laura\Desktop\LAURA\ARCHEO\LAURALAV\ABRUZZO\Marsica\Alba Fucens\Alba Fucens immagini\castello\castello 1.jpg"/>
          <p:cNvPicPr>
            <a:picLocks noChangeAspect="1" noChangeArrowheads="1"/>
          </p:cNvPicPr>
          <p:nvPr/>
        </p:nvPicPr>
        <p:blipFill>
          <a:blip r:embed="rId2"/>
          <a:srcRect l="13271"/>
          <a:stretch>
            <a:fillRect/>
          </a:stretch>
        </p:blipFill>
        <p:spPr bwMode="auto">
          <a:xfrm>
            <a:off x="0" y="2428869"/>
            <a:ext cx="5715008" cy="4429132"/>
          </a:xfrm>
          <a:prstGeom prst="rect">
            <a:avLst/>
          </a:prstGeom>
          <a:noFill/>
        </p:spPr>
      </p:pic>
      <p:sp>
        <p:nvSpPr>
          <p:cNvPr id="6" name="CasellaDiTesto 5"/>
          <p:cNvSpPr txBox="1"/>
          <p:nvPr/>
        </p:nvSpPr>
        <p:spPr>
          <a:xfrm>
            <a:off x="5786446" y="2333685"/>
            <a:ext cx="3357554" cy="4524315"/>
          </a:xfrm>
          <a:prstGeom prst="rect">
            <a:avLst/>
          </a:prstGeom>
          <a:noFill/>
        </p:spPr>
        <p:txBody>
          <a:bodyPr wrap="square" rtlCol="0">
            <a:spAutoFit/>
          </a:bodyPr>
          <a:lstStyle/>
          <a:p>
            <a:r>
              <a:rPr lang="it-IT" sz="2400" dirty="0" smtClean="0"/>
              <a:t>Successivamente il castello passa ai nuovi feudatari, gli Orsini, e poco dopo ai Colonna, che ne sono i proprietari fino all'età napoleonica.</a:t>
            </a:r>
          </a:p>
          <a:p>
            <a:r>
              <a:rPr lang="it-IT" sz="2400" dirty="0" smtClean="0"/>
              <a:t>Il progressivo degrado dell’edificio è collegato alla perdita del suo ruolo difensivo già a partire dal XVI secolo.</a:t>
            </a:r>
            <a:endParaRPr lang="it-IT"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Laura\Desktop\LAURA\ARCHEO\LAURALAV\ABRUZZO\Marsica\Alba Fucens\Alba Fucens immagini\castello\castello 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928670"/>
          </a:xfrm>
        </p:spPr>
        <p:txBody>
          <a:bodyPr/>
          <a:lstStyle/>
          <a:p>
            <a:r>
              <a:rPr lang="it-IT" dirty="0" smtClean="0">
                <a:ln w="6350">
                  <a:solidFill>
                    <a:schemeClr val="tx1"/>
                  </a:solidFill>
                </a:ln>
                <a:solidFill>
                  <a:schemeClr val="tx1"/>
                </a:solidFill>
              </a:rPr>
              <a:t>Il castello</a:t>
            </a:r>
            <a:endParaRPr lang="it-IT" dirty="0"/>
          </a:p>
        </p:txBody>
      </p:sp>
      <p:sp>
        <p:nvSpPr>
          <p:cNvPr id="3" name="Segnaposto contenuto 2"/>
          <p:cNvSpPr>
            <a:spLocks noGrp="1"/>
          </p:cNvSpPr>
          <p:nvPr>
            <p:ph idx="1"/>
          </p:nvPr>
        </p:nvSpPr>
        <p:spPr>
          <a:xfrm>
            <a:off x="0" y="928670"/>
            <a:ext cx="9001156" cy="2500330"/>
          </a:xfrm>
        </p:spPr>
        <p:txBody>
          <a:bodyPr>
            <a:normAutofit fontScale="92500" lnSpcReduction="10000"/>
          </a:bodyPr>
          <a:lstStyle/>
          <a:p>
            <a:pPr marL="446088" indent="-411163" algn="just"/>
            <a:r>
              <a:rPr lang="it-IT" dirty="0" smtClean="0"/>
              <a:t>La costruzione del castello nel pieno medioevo costituisce un importante avvio per l’accentramento della popolazione, che finisce per stabilirsi nel borgo castrale  di Albe, abbandonando progressivamente il vecchio insediamento in pianura.</a:t>
            </a:r>
          </a:p>
          <a:p>
            <a:pPr marL="446088" indent="-411163" algn="just"/>
            <a:r>
              <a:rPr lang="it-IT" dirty="0" smtClean="0"/>
              <a:t>Il borgo di Albe sarà abitato fino al terremoto del 1915.</a:t>
            </a:r>
            <a:endParaRPr lang="it-IT" dirty="0"/>
          </a:p>
        </p:txBody>
      </p:sp>
      <p:pic>
        <p:nvPicPr>
          <p:cNvPr id="100355" name="Picture 3" descr="C:\Users\Laura\Desktop\LAURA\ARCHEO\LAURALAV\ABRUZZO\Marsica\Alba Fucens\Alba Fucens immagini\castello\castello 7.jpg"/>
          <p:cNvPicPr>
            <a:picLocks noChangeAspect="1" noChangeArrowheads="1"/>
          </p:cNvPicPr>
          <p:nvPr/>
        </p:nvPicPr>
        <p:blipFill>
          <a:blip r:embed="rId2"/>
          <a:srcRect t="16807"/>
          <a:stretch>
            <a:fillRect/>
          </a:stretch>
        </p:blipFill>
        <p:spPr bwMode="auto">
          <a:xfrm>
            <a:off x="1428728" y="3357562"/>
            <a:ext cx="6289944" cy="350043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Laura\Desktop\LAURA\ARCHEO\LAURALAV\ABRUZZO\Marsica\Alba Fucens\Alba Fucens immagini\castello\castello 4.jpg"/>
          <p:cNvPicPr>
            <a:picLocks noChangeAspect="1" noChangeArrowheads="1"/>
          </p:cNvPicPr>
          <p:nvPr/>
        </p:nvPicPr>
        <p:blipFill>
          <a:blip r:embed="rId2"/>
          <a:srcRect/>
          <a:stretch>
            <a:fillRect/>
          </a:stretch>
        </p:blipFill>
        <p:spPr bwMode="auto">
          <a:xfrm>
            <a:off x="0" y="0"/>
            <a:ext cx="9144000" cy="685800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071546"/>
          </a:xfrm>
        </p:spPr>
        <p:txBody>
          <a:bodyPr/>
          <a:lstStyle/>
          <a:p>
            <a:r>
              <a:rPr lang="it-IT" dirty="0" smtClean="0">
                <a:ln w="6350">
                  <a:solidFill>
                    <a:schemeClr val="tx1"/>
                  </a:solidFill>
                </a:ln>
                <a:solidFill>
                  <a:schemeClr val="tx1"/>
                </a:solidFill>
              </a:rPr>
              <a:t>Alba </a:t>
            </a:r>
            <a:r>
              <a:rPr lang="it-IT" dirty="0" err="1" smtClean="0">
                <a:ln w="6350">
                  <a:solidFill>
                    <a:schemeClr val="tx1"/>
                  </a:solidFill>
                </a:ln>
                <a:solidFill>
                  <a:schemeClr val="tx1"/>
                </a:solidFill>
              </a:rPr>
              <a:t>Fucens</a:t>
            </a:r>
            <a:r>
              <a:rPr lang="it-IT" dirty="0" smtClean="0">
                <a:ln w="6350">
                  <a:solidFill>
                    <a:schemeClr val="tx1"/>
                  </a:solidFill>
                </a:ln>
                <a:solidFill>
                  <a:schemeClr val="tx1"/>
                </a:solidFill>
              </a:rPr>
              <a:t> – età imperiale</a:t>
            </a:r>
            <a:endParaRPr lang="it-IT" dirty="0"/>
          </a:p>
        </p:txBody>
      </p:sp>
      <p:sp>
        <p:nvSpPr>
          <p:cNvPr id="3" name="Segnaposto contenuto 2"/>
          <p:cNvSpPr>
            <a:spLocks noGrp="1"/>
          </p:cNvSpPr>
          <p:nvPr>
            <p:ph idx="1"/>
          </p:nvPr>
        </p:nvSpPr>
        <p:spPr>
          <a:xfrm>
            <a:off x="457200" y="1071546"/>
            <a:ext cx="8229600" cy="2286016"/>
          </a:xfrm>
        </p:spPr>
        <p:txBody>
          <a:bodyPr/>
          <a:lstStyle/>
          <a:p>
            <a:pPr marL="1588" indent="-1588" algn="just">
              <a:buNone/>
            </a:pPr>
            <a:r>
              <a:rPr lang="it-IT" dirty="0" smtClean="0"/>
              <a:t>Il prosciugamento parziale del Fucino,  avviato dall’imperatore Claudio e perfezionato da Adriano, ampliarono l’area coltivabile, che venne divisa con una nuova centuriazione (149 d.C.), accrescendo il potenziale economico della città.</a:t>
            </a:r>
            <a:endParaRPr lang="it-IT" dirty="0"/>
          </a:p>
        </p:txBody>
      </p:sp>
      <p:pic>
        <p:nvPicPr>
          <p:cNvPr id="106498" name="Picture 2" descr="C:\Users\Laura\Desktop\LAURA\ARCHEO\LAURALAV\ABRUZZO\Marsica\Alba Fucens\Alba Fucens immagini\centuriazione Alba.JPG"/>
          <p:cNvPicPr>
            <a:picLocks noChangeAspect="1" noChangeArrowheads="1"/>
          </p:cNvPicPr>
          <p:nvPr/>
        </p:nvPicPr>
        <p:blipFill>
          <a:blip r:embed="rId2" cstate="print"/>
          <a:srcRect l="10500" t="4000" r="7001" b="14000"/>
          <a:stretch>
            <a:fillRect/>
          </a:stretch>
        </p:blipFill>
        <p:spPr bwMode="auto">
          <a:xfrm>
            <a:off x="0" y="3609516"/>
            <a:ext cx="4357686" cy="3248484"/>
          </a:xfrm>
          <a:prstGeom prst="rect">
            <a:avLst/>
          </a:prstGeom>
          <a:noFill/>
        </p:spPr>
      </p:pic>
      <p:pic>
        <p:nvPicPr>
          <p:cNvPr id="106500" name="Picture 4" descr="http://www.nauticareport.it/public/images/Claudio_Imperatore.jpg">
            <a:hlinkClick r:id="rId3"/>
          </p:cNvPr>
          <p:cNvPicPr>
            <a:picLocks noChangeAspect="1" noChangeArrowheads="1"/>
          </p:cNvPicPr>
          <p:nvPr/>
        </p:nvPicPr>
        <p:blipFill>
          <a:blip r:embed="rId4"/>
          <a:srcRect/>
          <a:stretch>
            <a:fillRect/>
          </a:stretch>
        </p:blipFill>
        <p:spPr bwMode="auto">
          <a:xfrm>
            <a:off x="4513300" y="3357563"/>
            <a:ext cx="2035138" cy="3500438"/>
          </a:xfrm>
          <a:prstGeom prst="rect">
            <a:avLst/>
          </a:prstGeom>
          <a:noFill/>
        </p:spPr>
      </p:pic>
      <p:pic>
        <p:nvPicPr>
          <p:cNvPr id="106502" name="Picture 6" descr="http://1.bp.blogspot.com/_umhSvWEgx2c/TPH2CocXTfI/AAAAAAAAHCw/JQeqbTG0HGc/s1600/Adriano_imperatore.jpg">
            <a:hlinkClick r:id="rId5"/>
          </p:cNvPr>
          <p:cNvPicPr>
            <a:picLocks noChangeAspect="1" noChangeArrowheads="1"/>
          </p:cNvPicPr>
          <p:nvPr/>
        </p:nvPicPr>
        <p:blipFill>
          <a:blip r:embed="rId6"/>
          <a:srcRect/>
          <a:stretch>
            <a:fillRect/>
          </a:stretch>
        </p:blipFill>
        <p:spPr bwMode="auto">
          <a:xfrm>
            <a:off x="6648450" y="3419474"/>
            <a:ext cx="2495550" cy="3438526"/>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tice">
  <a:themeElements>
    <a:clrScheme name="Ve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1129</TotalTime>
  <Words>4329</Words>
  <Application>Microsoft Office PowerPoint</Application>
  <PresentationFormat>Presentazione su schermo (4:3)</PresentationFormat>
  <Paragraphs>215</Paragraphs>
  <Slides>88</Slides>
  <Notes>0</Notes>
  <HiddenSlides>0</HiddenSlides>
  <MMClips>0</MMClips>
  <ScaleCrop>false</ScaleCrop>
  <HeadingPairs>
    <vt:vector size="4" baseType="variant">
      <vt:variant>
        <vt:lpstr>Tema</vt:lpstr>
      </vt:variant>
      <vt:variant>
        <vt:i4>1</vt:i4>
      </vt:variant>
      <vt:variant>
        <vt:lpstr>Titoli diapositive</vt:lpstr>
      </vt:variant>
      <vt:variant>
        <vt:i4>88</vt:i4>
      </vt:variant>
    </vt:vector>
  </HeadingPairs>
  <TitlesOfParts>
    <vt:vector size="89" baseType="lpstr">
      <vt:lpstr>Vertice</vt:lpstr>
      <vt:lpstr>Diapositiva 1</vt:lpstr>
      <vt:lpstr>Diapositiva 2</vt:lpstr>
      <vt:lpstr>Diapositiva 3</vt:lpstr>
      <vt:lpstr>Diapositiva 4</vt:lpstr>
      <vt:lpstr>Diapositiva 5</vt:lpstr>
      <vt:lpstr>Alba Fucens – età repubblicana</vt:lpstr>
      <vt:lpstr>Alba Fucens – età repubblicana</vt:lpstr>
      <vt:lpstr>Alba Fucens – età imperiale</vt:lpstr>
      <vt:lpstr>Alba Fucens – età imperiale</vt:lpstr>
      <vt:lpstr>Alba Fucens – età imperiale</vt:lpstr>
      <vt:lpstr>Alba Fucens – età tardoantica</vt:lpstr>
      <vt:lpstr>Alba Fucens – età tardoantica</vt:lpstr>
      <vt:lpstr>Alba Fucens – età tardoantica</vt:lpstr>
      <vt:lpstr>Alba Fucens – età altomedievale</vt:lpstr>
      <vt:lpstr>Alba Fucens – età medievale</vt:lpstr>
      <vt:lpstr>Diapositiva 16</vt:lpstr>
      <vt:lpstr>Alba Fucens – fasi costruttive 1</vt:lpstr>
      <vt:lpstr>Alba Fucens – fasi costruttive 1</vt:lpstr>
      <vt:lpstr>Alba Fucens – fasi costruttive 1</vt:lpstr>
      <vt:lpstr>Alba Fucens – fasi costruttive 2</vt:lpstr>
      <vt:lpstr>Alba Fucens – fasi costruttive 2</vt:lpstr>
      <vt:lpstr>Alba Fucens – fasi costruttive 2</vt:lpstr>
      <vt:lpstr>Alba Fucens – fasi costruttive 3</vt:lpstr>
      <vt:lpstr>Alba Fucens – fasi costruttive 3</vt:lpstr>
      <vt:lpstr>Alba Fucens – fasi costruttive 3</vt:lpstr>
      <vt:lpstr>Alba Fucens – fasi costruttive 3</vt:lpstr>
      <vt:lpstr>Alba Fucens – fasi costruttive 4</vt:lpstr>
      <vt:lpstr>Alba Fucens – fasi costruttive 4</vt:lpstr>
      <vt:lpstr>Alba Fucens – fasi costruttive 4</vt:lpstr>
      <vt:lpstr>Alba Fucens – fasi costruttive 4</vt:lpstr>
      <vt:lpstr>Alba Fucens – fasi costruttive 4</vt:lpstr>
      <vt:lpstr>Alba Fucens – fasi costruttive 4</vt:lpstr>
      <vt:lpstr>Alba Fucens – fasi costruttive 4</vt:lpstr>
      <vt:lpstr>Alba Fucens – fasi costruttive 5</vt:lpstr>
      <vt:lpstr>Alba Fucens – fasi costruttive 5</vt:lpstr>
      <vt:lpstr>Alba Fucens – fasi costruttive 5</vt:lpstr>
      <vt:lpstr>Alba Fucens – fasi costruttive 5</vt:lpstr>
      <vt:lpstr>Alba Fucens – fasi costruttive 6</vt:lpstr>
      <vt:lpstr>Alba Fucens – fasi costruttive 6</vt:lpstr>
      <vt:lpstr>Diapositiva 40</vt:lpstr>
      <vt:lpstr>La viabilità – Via del Miliario</vt:lpstr>
      <vt:lpstr>La viabilità – Via del Miliario</vt:lpstr>
      <vt:lpstr>La viabilità – Via dei Pilastri</vt:lpstr>
      <vt:lpstr>La viabilità – Via dei Pilastri</vt:lpstr>
      <vt:lpstr>La viabilità – Via dell’Elefante</vt:lpstr>
      <vt:lpstr>La viabilità – Via dell’Elefante</vt:lpstr>
      <vt:lpstr>Le botteghe</vt:lpstr>
      <vt:lpstr>Le botteghe</vt:lpstr>
      <vt:lpstr>Le botteghe</vt:lpstr>
      <vt:lpstr>Il Comizio e il Foro</vt:lpstr>
      <vt:lpstr>Diapositiva 51</vt:lpstr>
      <vt:lpstr>La Basilica</vt:lpstr>
      <vt:lpstr>Diapositiva 53</vt:lpstr>
      <vt:lpstr>La Basilica</vt:lpstr>
      <vt:lpstr>Il Macellum</vt:lpstr>
      <vt:lpstr>Il Macellum</vt:lpstr>
      <vt:lpstr>Le terme</vt:lpstr>
      <vt:lpstr>Le terme</vt:lpstr>
      <vt:lpstr>La domus di via del Miliario 1</vt:lpstr>
      <vt:lpstr>La domus di via del Miliario 1</vt:lpstr>
      <vt:lpstr>La domus di via del Miliario 2</vt:lpstr>
      <vt:lpstr>La domus di via del Miliario 2</vt:lpstr>
      <vt:lpstr>L’Anfiteatro</vt:lpstr>
      <vt:lpstr>L’Anfiteatro</vt:lpstr>
      <vt:lpstr>Diapositiva 65</vt:lpstr>
      <vt:lpstr>Il tempio di Ercole</vt:lpstr>
      <vt:lpstr>Il tempio di Ercole</vt:lpstr>
      <vt:lpstr>Il tempio di Ercole</vt:lpstr>
      <vt:lpstr>Il tempio di Ercole</vt:lpstr>
      <vt:lpstr>Il Teatro</vt:lpstr>
      <vt:lpstr>Il Teatro</vt:lpstr>
      <vt:lpstr>S. Pietro in Albe</vt:lpstr>
      <vt:lpstr>Diapositiva 73</vt:lpstr>
      <vt:lpstr>Diapositiva 74</vt:lpstr>
      <vt:lpstr>S. Pietro in Albe</vt:lpstr>
      <vt:lpstr>Diapositiva 76</vt:lpstr>
      <vt:lpstr>S. Pietro in Albe</vt:lpstr>
      <vt:lpstr>S. Pietro in Albe</vt:lpstr>
      <vt:lpstr>Diapositiva 79</vt:lpstr>
      <vt:lpstr>Diapositiva 80</vt:lpstr>
      <vt:lpstr>S. Pietro in Albe</vt:lpstr>
      <vt:lpstr>S. Pietro in Albe</vt:lpstr>
      <vt:lpstr>Il castello</vt:lpstr>
      <vt:lpstr>Il castello</vt:lpstr>
      <vt:lpstr>Il castello</vt:lpstr>
      <vt:lpstr>Diapositiva 86</vt:lpstr>
      <vt:lpstr>Il castello</vt:lpstr>
      <vt:lpstr>Diapositiva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Laura</dc:creator>
  <cp:lastModifiedBy>Laura</cp:lastModifiedBy>
  <cp:revision>186</cp:revision>
  <dcterms:created xsi:type="dcterms:W3CDTF">2016-01-26T15:58:35Z</dcterms:created>
  <dcterms:modified xsi:type="dcterms:W3CDTF">2016-03-04T17:00:30Z</dcterms:modified>
</cp:coreProperties>
</file>